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61" r:id="rId4"/>
    <p:sldId id="265" r:id="rId5"/>
    <p:sldId id="272" r:id="rId6"/>
    <p:sldId id="273" r:id="rId7"/>
    <p:sldId id="278" r:id="rId8"/>
    <p:sldId id="263" r:id="rId9"/>
    <p:sldId id="279" r:id="rId10"/>
    <p:sldId id="264" r:id="rId11"/>
    <p:sldId id="277" r:id="rId12"/>
    <p:sldId id="271" r:id="rId13"/>
    <p:sldId id="25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ise spijker Jin" initials="esJ" lastIdx="7" clrIdx="0"/>
  <p:cmAuthor id="1" name="Martin Palovic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5A"/>
    <a:srgbClr val="97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35" autoAdjust="0"/>
    <p:restoredTop sz="86092" autoAdjust="0"/>
  </p:normalViewPr>
  <p:slideViewPr>
    <p:cSldViewPr snapToGrid="0">
      <p:cViewPr varScale="1">
        <p:scale>
          <a:sx n="115" d="100"/>
          <a:sy n="115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9393F-8985-4849-85FA-8410D6F2BE26}" type="doc">
      <dgm:prSet loTypeId="urn:microsoft.com/office/officeart/2005/8/layout/pList1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07725B-8790-4B83-AA6A-6B5B179E2D6A}">
      <dgm:prSet phldrT="[Text]" custT="1"/>
      <dgm:spPr/>
      <dgm:t>
        <a:bodyPr anchor="ctr"/>
        <a:lstStyle/>
        <a:p>
          <a:r>
            <a:rPr lang="en-GB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Natural gas network</a:t>
          </a:r>
          <a:endParaRPr lang="en-GB" sz="1600" b="1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gm:t>
    </dgm:pt>
    <dgm:pt modelId="{739F648B-16A8-4797-BD78-9B224CC3D603}" type="parTrans" cxnId="{79510BED-6CFA-4319-BC0E-15461DBF173F}">
      <dgm:prSet/>
      <dgm:spPr/>
      <dgm:t>
        <a:bodyPr/>
        <a:lstStyle/>
        <a:p>
          <a:endParaRPr lang="en-GB"/>
        </a:p>
      </dgm:t>
    </dgm:pt>
    <dgm:pt modelId="{9165B7A0-2D0B-429B-8253-D19361084AF6}" type="sibTrans" cxnId="{79510BED-6CFA-4319-BC0E-15461DBF173F}">
      <dgm:prSet/>
      <dgm:spPr/>
      <dgm:t>
        <a:bodyPr/>
        <a:lstStyle/>
        <a:p>
          <a:endParaRPr lang="en-GB"/>
        </a:p>
      </dgm:t>
    </dgm:pt>
    <dgm:pt modelId="{441C6B58-D90D-43E6-9ADC-39EE4F175F8A}">
      <dgm:prSet phldrT="[Text]" custT="1"/>
      <dgm:spPr/>
      <dgm:t>
        <a:bodyPr anchor="ctr"/>
        <a:lstStyle/>
        <a:p>
          <a:r>
            <a:rPr lang="en-GB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Electricity grid</a:t>
          </a:r>
          <a:endParaRPr lang="en-GB" sz="1600" b="1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gm:t>
    </dgm:pt>
    <dgm:pt modelId="{54E572FB-5FAB-4F25-AB13-11ED4F513EFA}" type="parTrans" cxnId="{2996F686-98BD-4C59-A1F6-2B684AE599F2}">
      <dgm:prSet/>
      <dgm:spPr/>
      <dgm:t>
        <a:bodyPr/>
        <a:lstStyle/>
        <a:p>
          <a:endParaRPr lang="en-GB"/>
        </a:p>
      </dgm:t>
    </dgm:pt>
    <dgm:pt modelId="{186286FF-1C83-41B9-B4BE-A804CBD26B4C}" type="sibTrans" cxnId="{2996F686-98BD-4C59-A1F6-2B684AE599F2}">
      <dgm:prSet/>
      <dgm:spPr/>
      <dgm:t>
        <a:bodyPr/>
        <a:lstStyle/>
        <a:p>
          <a:endParaRPr lang="en-GB"/>
        </a:p>
      </dgm:t>
    </dgm:pt>
    <dgm:pt modelId="{ABC02EC8-5A7C-4DE2-951E-960A610D3626}">
      <dgm:prSet phldrT="[Text]" custT="1"/>
      <dgm:spPr/>
      <dgm:t>
        <a:bodyPr anchor="ctr"/>
        <a:lstStyle/>
        <a:p>
          <a:r>
            <a:rPr lang="en-GB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Support schemes</a:t>
          </a:r>
          <a:endParaRPr lang="en-GB" sz="1600" b="1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gm:t>
    </dgm:pt>
    <dgm:pt modelId="{2BFB2BC3-2FC2-4928-A636-E1938A913A50}" type="parTrans" cxnId="{04126C83-B04C-4160-A3F8-43C540C5DB4A}">
      <dgm:prSet/>
      <dgm:spPr/>
      <dgm:t>
        <a:bodyPr/>
        <a:lstStyle/>
        <a:p>
          <a:endParaRPr lang="en-GB"/>
        </a:p>
      </dgm:t>
    </dgm:pt>
    <dgm:pt modelId="{C5C25A68-64BB-48A9-AF6B-ABC2418DBBC4}" type="sibTrans" cxnId="{04126C83-B04C-4160-A3F8-43C540C5DB4A}">
      <dgm:prSet/>
      <dgm:spPr/>
      <dgm:t>
        <a:bodyPr/>
        <a:lstStyle/>
        <a:p>
          <a:endParaRPr lang="en-GB"/>
        </a:p>
      </dgm:t>
    </dgm:pt>
    <dgm:pt modelId="{5E80D128-FE56-4863-A7B2-53A8D54159B7}">
      <dgm:prSet phldrT="[Text]" custT="1"/>
      <dgm:spPr/>
      <dgm:t>
        <a:bodyPr anchor="ctr"/>
        <a:lstStyle/>
        <a:p>
          <a:r>
            <a:rPr lang="en-GB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Sustainability certification</a:t>
          </a:r>
          <a:endParaRPr lang="en-GB" sz="1600" b="1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gm:t>
    </dgm:pt>
    <dgm:pt modelId="{B00DCE06-1C1F-4F87-B164-7678D7B3DBBE}" type="parTrans" cxnId="{CD4821BE-9AB2-4A57-8363-4DE5E1644D3F}">
      <dgm:prSet/>
      <dgm:spPr/>
      <dgm:t>
        <a:bodyPr/>
        <a:lstStyle/>
        <a:p>
          <a:endParaRPr lang="en-GB"/>
        </a:p>
      </dgm:t>
    </dgm:pt>
    <dgm:pt modelId="{A0F5FBBB-A9F9-4A55-AC66-EF355DA32CDE}" type="sibTrans" cxnId="{CD4821BE-9AB2-4A57-8363-4DE5E1644D3F}">
      <dgm:prSet/>
      <dgm:spPr/>
      <dgm:t>
        <a:bodyPr/>
        <a:lstStyle/>
        <a:p>
          <a:endParaRPr lang="en-GB"/>
        </a:p>
      </dgm:t>
    </dgm:pt>
    <dgm:pt modelId="{670D442F-0597-4624-B04E-CAC60EAEA8EA}">
      <dgm:prSet phldrT="[Text]" custT="1"/>
      <dgm:spPr/>
      <dgm:t>
        <a:bodyPr anchor="ctr"/>
        <a:lstStyle/>
        <a:p>
          <a:r>
            <a:rPr lang="en-GB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Biofuel trade in transport</a:t>
          </a:r>
          <a:endParaRPr lang="en-GB" sz="1600" b="1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gm:t>
    </dgm:pt>
    <dgm:pt modelId="{B5095BCC-B282-479F-BD4F-4C01A3D771EE}" type="parTrans" cxnId="{69455180-433F-42BC-93BB-A8844E710592}">
      <dgm:prSet/>
      <dgm:spPr/>
      <dgm:t>
        <a:bodyPr/>
        <a:lstStyle/>
        <a:p>
          <a:endParaRPr lang="en-GB"/>
        </a:p>
      </dgm:t>
    </dgm:pt>
    <dgm:pt modelId="{4B320D74-DF59-4C93-A5CA-6EDE18ACB961}" type="sibTrans" cxnId="{69455180-433F-42BC-93BB-A8844E710592}">
      <dgm:prSet/>
      <dgm:spPr/>
      <dgm:t>
        <a:bodyPr/>
        <a:lstStyle/>
        <a:p>
          <a:endParaRPr lang="en-GB"/>
        </a:p>
      </dgm:t>
    </dgm:pt>
    <dgm:pt modelId="{A1AAD3C0-5D71-47D8-9A47-D66B29C48F83}">
      <dgm:prSet phldrT="[Text]" custT="1"/>
      <dgm:spPr/>
      <dgm:t>
        <a:bodyPr anchor="ctr"/>
        <a:lstStyle/>
        <a:p>
          <a:r>
            <a:rPr lang="en-GB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Guarantees of origin</a:t>
          </a:r>
          <a:endParaRPr lang="en-GB" sz="1600" b="1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gm:t>
    </dgm:pt>
    <dgm:pt modelId="{F59458E9-E062-4FD3-B624-1B098F853222}" type="parTrans" cxnId="{9DE7AEE0-F690-405F-B925-482CF182F0DB}">
      <dgm:prSet/>
      <dgm:spPr/>
      <dgm:t>
        <a:bodyPr/>
        <a:lstStyle/>
        <a:p>
          <a:endParaRPr lang="en-GB"/>
        </a:p>
      </dgm:t>
    </dgm:pt>
    <dgm:pt modelId="{9DA2F7CC-D70E-499F-BA46-B2968644EE04}" type="sibTrans" cxnId="{9DE7AEE0-F690-405F-B925-482CF182F0DB}">
      <dgm:prSet/>
      <dgm:spPr/>
      <dgm:t>
        <a:bodyPr/>
        <a:lstStyle/>
        <a:p>
          <a:endParaRPr lang="en-GB"/>
        </a:p>
      </dgm:t>
    </dgm:pt>
    <dgm:pt modelId="{E4A886AD-2756-4479-84B2-F4DDE0BD5E92}" type="pres">
      <dgm:prSet presAssocID="{E159393F-8985-4849-85FA-8410D6F2BE2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623158-0BD9-4425-95E4-A1CC3939B725}" type="pres">
      <dgm:prSet presAssocID="{EA07725B-8790-4B83-AA6A-6B5B179E2D6A}" presName="compNode" presStyleCnt="0"/>
      <dgm:spPr/>
    </dgm:pt>
    <dgm:pt modelId="{E5C5D854-57DE-4E89-BA09-FEB10F5BE97A}" type="pres">
      <dgm:prSet presAssocID="{EA07725B-8790-4B83-AA6A-6B5B179E2D6A}" presName="pictRect" presStyleLbl="node1" presStyleIdx="0" presStyleCnt="6" custScaleX="140370" custScaleY="141710"/>
      <dgm:spPr>
        <a:prstGeom prst="snip1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38100">
          <a:noFill/>
        </a:ln>
      </dgm:spPr>
    </dgm:pt>
    <dgm:pt modelId="{AB62B070-1AE8-44E8-9A7D-6BA1D17E3024}" type="pres">
      <dgm:prSet presAssocID="{EA07725B-8790-4B83-AA6A-6B5B179E2D6A}" presName="textRect" presStyleLbl="revTx" presStyleIdx="0" presStyleCnt="6" custScaleX="126927" custLinFactNeighborY="18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07B7EF-E8FB-40D8-BDFB-7A9F06F7DEBE}" type="pres">
      <dgm:prSet presAssocID="{9165B7A0-2D0B-429B-8253-D19361084AF6}" presName="sibTrans" presStyleLbl="sibTrans2D1" presStyleIdx="0" presStyleCnt="0"/>
      <dgm:spPr/>
      <dgm:t>
        <a:bodyPr/>
        <a:lstStyle/>
        <a:p>
          <a:endParaRPr lang="en-GB"/>
        </a:p>
      </dgm:t>
    </dgm:pt>
    <dgm:pt modelId="{53E187AB-D0C6-4AC3-A0B6-04CFA351D8BA}" type="pres">
      <dgm:prSet presAssocID="{441C6B58-D90D-43E6-9ADC-39EE4F175F8A}" presName="compNode" presStyleCnt="0"/>
      <dgm:spPr/>
    </dgm:pt>
    <dgm:pt modelId="{D4D3802F-ACE5-4ED8-AD36-F21344F79AB4}" type="pres">
      <dgm:prSet presAssocID="{441C6B58-D90D-43E6-9ADC-39EE4F175F8A}" presName="pictRect" presStyleLbl="node1" presStyleIdx="1" presStyleCnt="6" custScaleX="140370" custScaleY="141710"/>
      <dgm:spPr>
        <a:prstGeom prst="snip1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38100">
          <a:noFill/>
        </a:ln>
      </dgm:spPr>
    </dgm:pt>
    <dgm:pt modelId="{6967DE2D-4952-472A-BD8B-311DE8BBB851}" type="pres">
      <dgm:prSet presAssocID="{441C6B58-D90D-43E6-9ADC-39EE4F175F8A}" presName="textRect" presStyleLbl="revTx" presStyleIdx="1" presStyleCnt="6" custLinFactNeighborY="18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5AA74E-5E64-4B06-A177-4FEDEF0155A8}" type="pres">
      <dgm:prSet presAssocID="{186286FF-1C83-41B9-B4BE-A804CBD26B4C}" presName="sibTrans" presStyleLbl="sibTrans2D1" presStyleIdx="0" presStyleCnt="0"/>
      <dgm:spPr/>
      <dgm:t>
        <a:bodyPr/>
        <a:lstStyle/>
        <a:p>
          <a:endParaRPr lang="en-GB"/>
        </a:p>
      </dgm:t>
    </dgm:pt>
    <dgm:pt modelId="{BD69C9FC-0758-471F-BB21-0FE9B41884A0}" type="pres">
      <dgm:prSet presAssocID="{ABC02EC8-5A7C-4DE2-951E-960A610D3626}" presName="compNode" presStyleCnt="0"/>
      <dgm:spPr/>
    </dgm:pt>
    <dgm:pt modelId="{B71BC62E-2182-4E75-9313-18089D9E7055}" type="pres">
      <dgm:prSet presAssocID="{ABC02EC8-5A7C-4DE2-951E-960A610D3626}" presName="pictRect" presStyleLbl="node1" presStyleIdx="2" presStyleCnt="6" custScaleX="140370" custScaleY="141710"/>
      <dgm:spPr>
        <a:prstGeom prst="snip1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38100">
          <a:noFill/>
        </a:ln>
      </dgm:spPr>
    </dgm:pt>
    <dgm:pt modelId="{DB8E1D7E-9736-44F3-8ADE-6DA19FE5DF9A}" type="pres">
      <dgm:prSet presAssocID="{ABC02EC8-5A7C-4DE2-951E-960A610D3626}" presName="textRect" presStyleLbl="revTx" presStyleIdx="2" presStyleCnt="6" custLinFactNeighborY="18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B1CFA8-A29C-4261-A1B9-23CC1F938393}" type="pres">
      <dgm:prSet presAssocID="{C5C25A68-64BB-48A9-AF6B-ABC2418DBBC4}" presName="sibTrans" presStyleLbl="sibTrans2D1" presStyleIdx="0" presStyleCnt="0"/>
      <dgm:spPr/>
      <dgm:t>
        <a:bodyPr/>
        <a:lstStyle/>
        <a:p>
          <a:endParaRPr lang="en-GB"/>
        </a:p>
      </dgm:t>
    </dgm:pt>
    <dgm:pt modelId="{4AA1323D-DFDA-4EBC-8A48-0FC199B86DDF}" type="pres">
      <dgm:prSet presAssocID="{670D442F-0597-4624-B04E-CAC60EAEA8EA}" presName="compNode" presStyleCnt="0"/>
      <dgm:spPr/>
    </dgm:pt>
    <dgm:pt modelId="{5F7881D8-0C7E-4D36-B2FB-41E7A0999143}" type="pres">
      <dgm:prSet presAssocID="{670D442F-0597-4624-B04E-CAC60EAEA8EA}" presName="pictRect" presStyleLbl="node1" presStyleIdx="3" presStyleCnt="6" custScaleX="140370" custScaleY="141710"/>
      <dgm:spPr>
        <a:prstGeom prst="snip1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38100">
          <a:noFill/>
        </a:ln>
      </dgm:spPr>
    </dgm:pt>
    <dgm:pt modelId="{032AFF8F-F0A2-4D5D-8122-088CC41A341B}" type="pres">
      <dgm:prSet presAssocID="{670D442F-0597-4624-B04E-CAC60EAEA8EA}" presName="textRect" presStyleLbl="revTx" presStyleIdx="3" presStyleCnt="6" custScaleX="131129" custLinFactNeighborY="254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42D836-89EA-41DC-85D6-1818AB76925B}" type="pres">
      <dgm:prSet presAssocID="{4B320D74-DF59-4C93-A5CA-6EDE18ACB961}" presName="sibTrans" presStyleLbl="sibTrans2D1" presStyleIdx="0" presStyleCnt="0"/>
      <dgm:spPr/>
      <dgm:t>
        <a:bodyPr/>
        <a:lstStyle/>
        <a:p>
          <a:endParaRPr lang="en-GB"/>
        </a:p>
      </dgm:t>
    </dgm:pt>
    <dgm:pt modelId="{31AFA262-FFD8-41B0-BCD9-4EE0F39ED881}" type="pres">
      <dgm:prSet presAssocID="{A1AAD3C0-5D71-47D8-9A47-D66B29C48F83}" presName="compNode" presStyleCnt="0"/>
      <dgm:spPr/>
    </dgm:pt>
    <dgm:pt modelId="{05BB85DB-119F-4887-9F02-B643CBF0C5F4}" type="pres">
      <dgm:prSet presAssocID="{A1AAD3C0-5D71-47D8-9A47-D66B29C48F83}" presName="pictRect" presStyleLbl="node1" presStyleIdx="4" presStyleCnt="6" custScaleX="140370" custScaleY="141710"/>
      <dgm:spPr>
        <a:prstGeom prst="snip1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38100">
          <a:noFill/>
        </a:ln>
      </dgm:spPr>
    </dgm:pt>
    <dgm:pt modelId="{56099155-1CBD-4AF4-B4A3-5275335D7A32}" type="pres">
      <dgm:prSet presAssocID="{A1AAD3C0-5D71-47D8-9A47-D66B29C48F83}" presName="textRect" presStyleLbl="revTx" presStyleIdx="4" presStyleCnt="6" custScaleX="12116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F71C43-C3EF-41D2-9D7F-4927B3319243}" type="pres">
      <dgm:prSet presAssocID="{9DA2F7CC-D70E-499F-BA46-B2968644EE04}" presName="sibTrans" presStyleLbl="sibTrans2D1" presStyleIdx="0" presStyleCnt="0"/>
      <dgm:spPr/>
      <dgm:t>
        <a:bodyPr/>
        <a:lstStyle/>
        <a:p>
          <a:endParaRPr lang="en-GB"/>
        </a:p>
      </dgm:t>
    </dgm:pt>
    <dgm:pt modelId="{2CE514DF-C169-429E-A7AD-D725ABB3CCA4}" type="pres">
      <dgm:prSet presAssocID="{5E80D128-FE56-4863-A7B2-53A8D54159B7}" presName="compNode" presStyleCnt="0"/>
      <dgm:spPr/>
    </dgm:pt>
    <dgm:pt modelId="{6C5B6E19-E085-4D15-8349-F666B2E54FC8}" type="pres">
      <dgm:prSet presAssocID="{5E80D128-FE56-4863-A7B2-53A8D54159B7}" presName="pictRect" presStyleLbl="node1" presStyleIdx="5" presStyleCnt="6" custScaleX="140370" custScaleY="141710"/>
      <dgm:spPr>
        <a:prstGeom prst="snip1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38100">
          <a:noFill/>
        </a:ln>
      </dgm:spPr>
    </dgm:pt>
    <dgm:pt modelId="{5984640D-9D85-4A74-836D-16427CDEC17E}" type="pres">
      <dgm:prSet presAssocID="{5E80D128-FE56-4863-A7B2-53A8D54159B7}" presName="textRect" presStyleLbl="revTx" presStyleIdx="5" presStyleCnt="6" custScaleX="1381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996F686-98BD-4C59-A1F6-2B684AE599F2}" srcId="{E159393F-8985-4849-85FA-8410D6F2BE26}" destId="{441C6B58-D90D-43E6-9ADC-39EE4F175F8A}" srcOrd="1" destOrd="0" parTransId="{54E572FB-5FAB-4F25-AB13-11ED4F513EFA}" sibTransId="{186286FF-1C83-41B9-B4BE-A804CBD26B4C}"/>
    <dgm:cxn modelId="{79510BED-6CFA-4319-BC0E-15461DBF173F}" srcId="{E159393F-8985-4849-85FA-8410D6F2BE26}" destId="{EA07725B-8790-4B83-AA6A-6B5B179E2D6A}" srcOrd="0" destOrd="0" parTransId="{739F648B-16A8-4797-BD78-9B224CC3D603}" sibTransId="{9165B7A0-2D0B-429B-8253-D19361084AF6}"/>
    <dgm:cxn modelId="{69455180-433F-42BC-93BB-A8844E710592}" srcId="{E159393F-8985-4849-85FA-8410D6F2BE26}" destId="{670D442F-0597-4624-B04E-CAC60EAEA8EA}" srcOrd="3" destOrd="0" parTransId="{B5095BCC-B282-479F-BD4F-4C01A3D771EE}" sibTransId="{4B320D74-DF59-4C93-A5CA-6EDE18ACB961}"/>
    <dgm:cxn modelId="{73884D98-82D2-4228-B4E5-0182CDF19511}" type="presOf" srcId="{A1AAD3C0-5D71-47D8-9A47-D66B29C48F83}" destId="{56099155-1CBD-4AF4-B4A3-5275335D7A32}" srcOrd="0" destOrd="0" presId="urn:microsoft.com/office/officeart/2005/8/layout/pList1#1"/>
    <dgm:cxn modelId="{9DE7AEE0-F690-405F-B925-482CF182F0DB}" srcId="{E159393F-8985-4849-85FA-8410D6F2BE26}" destId="{A1AAD3C0-5D71-47D8-9A47-D66B29C48F83}" srcOrd="4" destOrd="0" parTransId="{F59458E9-E062-4FD3-B624-1B098F853222}" sibTransId="{9DA2F7CC-D70E-499F-BA46-B2968644EE04}"/>
    <dgm:cxn modelId="{213E3764-2559-47F2-AEB6-B0D05AF32AE6}" type="presOf" srcId="{ABC02EC8-5A7C-4DE2-951E-960A610D3626}" destId="{DB8E1D7E-9736-44F3-8ADE-6DA19FE5DF9A}" srcOrd="0" destOrd="0" presId="urn:microsoft.com/office/officeart/2005/8/layout/pList1#1"/>
    <dgm:cxn modelId="{CD4821BE-9AB2-4A57-8363-4DE5E1644D3F}" srcId="{E159393F-8985-4849-85FA-8410D6F2BE26}" destId="{5E80D128-FE56-4863-A7B2-53A8D54159B7}" srcOrd="5" destOrd="0" parTransId="{B00DCE06-1C1F-4F87-B164-7678D7B3DBBE}" sibTransId="{A0F5FBBB-A9F9-4A55-AC66-EF355DA32CDE}"/>
    <dgm:cxn modelId="{B51C3989-221F-4038-A95A-D7E2E8D1841C}" type="presOf" srcId="{670D442F-0597-4624-B04E-CAC60EAEA8EA}" destId="{032AFF8F-F0A2-4D5D-8122-088CC41A341B}" srcOrd="0" destOrd="0" presId="urn:microsoft.com/office/officeart/2005/8/layout/pList1#1"/>
    <dgm:cxn modelId="{34F3A35C-A203-4A7E-B78C-7FF8109A79E8}" type="presOf" srcId="{EA07725B-8790-4B83-AA6A-6B5B179E2D6A}" destId="{AB62B070-1AE8-44E8-9A7D-6BA1D17E3024}" srcOrd="0" destOrd="0" presId="urn:microsoft.com/office/officeart/2005/8/layout/pList1#1"/>
    <dgm:cxn modelId="{37F2D55D-17BB-41D4-AB42-B7D66839EEA3}" type="presOf" srcId="{186286FF-1C83-41B9-B4BE-A804CBD26B4C}" destId="{E45AA74E-5E64-4B06-A177-4FEDEF0155A8}" srcOrd="0" destOrd="0" presId="urn:microsoft.com/office/officeart/2005/8/layout/pList1#1"/>
    <dgm:cxn modelId="{A141DA1A-FCB0-48BE-9022-B77ECCCF5ECC}" type="presOf" srcId="{E159393F-8985-4849-85FA-8410D6F2BE26}" destId="{E4A886AD-2756-4479-84B2-F4DDE0BD5E92}" srcOrd="0" destOrd="0" presId="urn:microsoft.com/office/officeart/2005/8/layout/pList1#1"/>
    <dgm:cxn modelId="{618CDAD0-CD21-4007-9192-01711CB14F5E}" type="presOf" srcId="{4B320D74-DF59-4C93-A5CA-6EDE18ACB961}" destId="{EC42D836-89EA-41DC-85D6-1818AB76925B}" srcOrd="0" destOrd="0" presId="urn:microsoft.com/office/officeart/2005/8/layout/pList1#1"/>
    <dgm:cxn modelId="{DC5CEFB7-C5B9-46C7-9E8B-0372079FD082}" type="presOf" srcId="{5E80D128-FE56-4863-A7B2-53A8D54159B7}" destId="{5984640D-9D85-4A74-836D-16427CDEC17E}" srcOrd="0" destOrd="0" presId="urn:microsoft.com/office/officeart/2005/8/layout/pList1#1"/>
    <dgm:cxn modelId="{0B7339FB-C58B-4A3D-B686-87B9440EAC93}" type="presOf" srcId="{C5C25A68-64BB-48A9-AF6B-ABC2418DBBC4}" destId="{B5B1CFA8-A29C-4261-A1B9-23CC1F938393}" srcOrd="0" destOrd="0" presId="urn:microsoft.com/office/officeart/2005/8/layout/pList1#1"/>
    <dgm:cxn modelId="{4B8F7AB6-00DC-48AD-B9FB-0E2742D33077}" type="presOf" srcId="{9DA2F7CC-D70E-499F-BA46-B2968644EE04}" destId="{C7F71C43-C3EF-41D2-9D7F-4927B3319243}" srcOrd="0" destOrd="0" presId="urn:microsoft.com/office/officeart/2005/8/layout/pList1#1"/>
    <dgm:cxn modelId="{89D44C35-E82E-46F1-B88F-93A7542EC301}" type="presOf" srcId="{9165B7A0-2D0B-429B-8253-D19361084AF6}" destId="{5D07B7EF-E8FB-40D8-BDFB-7A9F06F7DEBE}" srcOrd="0" destOrd="0" presId="urn:microsoft.com/office/officeart/2005/8/layout/pList1#1"/>
    <dgm:cxn modelId="{04126C83-B04C-4160-A3F8-43C540C5DB4A}" srcId="{E159393F-8985-4849-85FA-8410D6F2BE26}" destId="{ABC02EC8-5A7C-4DE2-951E-960A610D3626}" srcOrd="2" destOrd="0" parTransId="{2BFB2BC3-2FC2-4928-A636-E1938A913A50}" sibTransId="{C5C25A68-64BB-48A9-AF6B-ABC2418DBBC4}"/>
    <dgm:cxn modelId="{3BF4204B-9193-496B-B176-519B1111F778}" type="presOf" srcId="{441C6B58-D90D-43E6-9ADC-39EE4F175F8A}" destId="{6967DE2D-4952-472A-BD8B-311DE8BBB851}" srcOrd="0" destOrd="0" presId="urn:microsoft.com/office/officeart/2005/8/layout/pList1#1"/>
    <dgm:cxn modelId="{4C7EA008-F23B-4271-B13E-89C0AED41CFA}" type="presParOf" srcId="{E4A886AD-2756-4479-84B2-F4DDE0BD5E92}" destId="{E3623158-0BD9-4425-95E4-A1CC3939B725}" srcOrd="0" destOrd="0" presId="urn:microsoft.com/office/officeart/2005/8/layout/pList1#1"/>
    <dgm:cxn modelId="{4181AEDC-DE52-4955-A2CA-3850C8D0720D}" type="presParOf" srcId="{E3623158-0BD9-4425-95E4-A1CC3939B725}" destId="{E5C5D854-57DE-4E89-BA09-FEB10F5BE97A}" srcOrd="0" destOrd="0" presId="urn:microsoft.com/office/officeart/2005/8/layout/pList1#1"/>
    <dgm:cxn modelId="{89247458-4BE7-45D4-85ED-6ADA1820F487}" type="presParOf" srcId="{E3623158-0BD9-4425-95E4-A1CC3939B725}" destId="{AB62B070-1AE8-44E8-9A7D-6BA1D17E3024}" srcOrd="1" destOrd="0" presId="urn:microsoft.com/office/officeart/2005/8/layout/pList1#1"/>
    <dgm:cxn modelId="{061A80A1-B08B-4603-A3C3-4873CD097DEB}" type="presParOf" srcId="{E4A886AD-2756-4479-84B2-F4DDE0BD5E92}" destId="{5D07B7EF-E8FB-40D8-BDFB-7A9F06F7DEBE}" srcOrd="1" destOrd="0" presId="urn:microsoft.com/office/officeart/2005/8/layout/pList1#1"/>
    <dgm:cxn modelId="{51CAA1A6-8D59-4C0F-97D8-AB8FF029A061}" type="presParOf" srcId="{E4A886AD-2756-4479-84B2-F4DDE0BD5E92}" destId="{53E187AB-D0C6-4AC3-A0B6-04CFA351D8BA}" srcOrd="2" destOrd="0" presId="urn:microsoft.com/office/officeart/2005/8/layout/pList1#1"/>
    <dgm:cxn modelId="{5FDA078E-BEA9-4B04-9481-525B1AB1D498}" type="presParOf" srcId="{53E187AB-D0C6-4AC3-A0B6-04CFA351D8BA}" destId="{D4D3802F-ACE5-4ED8-AD36-F21344F79AB4}" srcOrd="0" destOrd="0" presId="urn:microsoft.com/office/officeart/2005/8/layout/pList1#1"/>
    <dgm:cxn modelId="{5F2091EA-B383-4C58-A88E-A3457054C84B}" type="presParOf" srcId="{53E187AB-D0C6-4AC3-A0B6-04CFA351D8BA}" destId="{6967DE2D-4952-472A-BD8B-311DE8BBB851}" srcOrd="1" destOrd="0" presId="urn:microsoft.com/office/officeart/2005/8/layout/pList1#1"/>
    <dgm:cxn modelId="{45DA6AD9-D65E-462B-B28B-3ABD47B75FDF}" type="presParOf" srcId="{E4A886AD-2756-4479-84B2-F4DDE0BD5E92}" destId="{E45AA74E-5E64-4B06-A177-4FEDEF0155A8}" srcOrd="3" destOrd="0" presId="urn:microsoft.com/office/officeart/2005/8/layout/pList1#1"/>
    <dgm:cxn modelId="{C4479B77-AFB4-4123-B890-B709F076C75D}" type="presParOf" srcId="{E4A886AD-2756-4479-84B2-F4DDE0BD5E92}" destId="{BD69C9FC-0758-471F-BB21-0FE9B41884A0}" srcOrd="4" destOrd="0" presId="urn:microsoft.com/office/officeart/2005/8/layout/pList1#1"/>
    <dgm:cxn modelId="{EFEDFA16-D1C8-4FFB-AE37-E247BC5017B8}" type="presParOf" srcId="{BD69C9FC-0758-471F-BB21-0FE9B41884A0}" destId="{B71BC62E-2182-4E75-9313-18089D9E7055}" srcOrd="0" destOrd="0" presId="urn:microsoft.com/office/officeart/2005/8/layout/pList1#1"/>
    <dgm:cxn modelId="{ACBF4EB6-FBF2-46FC-BCCA-28B71E1C432E}" type="presParOf" srcId="{BD69C9FC-0758-471F-BB21-0FE9B41884A0}" destId="{DB8E1D7E-9736-44F3-8ADE-6DA19FE5DF9A}" srcOrd="1" destOrd="0" presId="urn:microsoft.com/office/officeart/2005/8/layout/pList1#1"/>
    <dgm:cxn modelId="{40AE6AD0-22CF-49ED-A668-46A2D3DE54A0}" type="presParOf" srcId="{E4A886AD-2756-4479-84B2-F4DDE0BD5E92}" destId="{B5B1CFA8-A29C-4261-A1B9-23CC1F938393}" srcOrd="5" destOrd="0" presId="urn:microsoft.com/office/officeart/2005/8/layout/pList1#1"/>
    <dgm:cxn modelId="{39BB5DD2-5F91-4FB7-93E9-629F9AC93F0A}" type="presParOf" srcId="{E4A886AD-2756-4479-84B2-F4DDE0BD5E92}" destId="{4AA1323D-DFDA-4EBC-8A48-0FC199B86DDF}" srcOrd="6" destOrd="0" presId="urn:microsoft.com/office/officeart/2005/8/layout/pList1#1"/>
    <dgm:cxn modelId="{1C4AF33E-FB92-46A9-90E4-C9138A96EF06}" type="presParOf" srcId="{4AA1323D-DFDA-4EBC-8A48-0FC199B86DDF}" destId="{5F7881D8-0C7E-4D36-B2FB-41E7A0999143}" srcOrd="0" destOrd="0" presId="urn:microsoft.com/office/officeart/2005/8/layout/pList1#1"/>
    <dgm:cxn modelId="{1854DCFD-803B-4F49-993B-DD55367ACDE6}" type="presParOf" srcId="{4AA1323D-DFDA-4EBC-8A48-0FC199B86DDF}" destId="{032AFF8F-F0A2-4D5D-8122-088CC41A341B}" srcOrd="1" destOrd="0" presId="urn:microsoft.com/office/officeart/2005/8/layout/pList1#1"/>
    <dgm:cxn modelId="{831E6FDF-DA40-4E37-8090-F3F4742D99CC}" type="presParOf" srcId="{E4A886AD-2756-4479-84B2-F4DDE0BD5E92}" destId="{EC42D836-89EA-41DC-85D6-1818AB76925B}" srcOrd="7" destOrd="0" presId="urn:microsoft.com/office/officeart/2005/8/layout/pList1#1"/>
    <dgm:cxn modelId="{CEA3B8A3-CE00-4184-839D-7A87735467E3}" type="presParOf" srcId="{E4A886AD-2756-4479-84B2-F4DDE0BD5E92}" destId="{31AFA262-FFD8-41B0-BCD9-4EE0F39ED881}" srcOrd="8" destOrd="0" presId="urn:microsoft.com/office/officeart/2005/8/layout/pList1#1"/>
    <dgm:cxn modelId="{6CC6C4FD-ADBA-4746-B9F9-C651C9280D30}" type="presParOf" srcId="{31AFA262-FFD8-41B0-BCD9-4EE0F39ED881}" destId="{05BB85DB-119F-4887-9F02-B643CBF0C5F4}" srcOrd="0" destOrd="0" presId="urn:microsoft.com/office/officeart/2005/8/layout/pList1#1"/>
    <dgm:cxn modelId="{67BAE3D5-1A3E-4218-829C-401B8E0A39D1}" type="presParOf" srcId="{31AFA262-FFD8-41B0-BCD9-4EE0F39ED881}" destId="{56099155-1CBD-4AF4-B4A3-5275335D7A32}" srcOrd="1" destOrd="0" presId="urn:microsoft.com/office/officeart/2005/8/layout/pList1#1"/>
    <dgm:cxn modelId="{CE41A919-D7F3-4345-8EFD-4E4CCA427AF6}" type="presParOf" srcId="{E4A886AD-2756-4479-84B2-F4DDE0BD5E92}" destId="{C7F71C43-C3EF-41D2-9D7F-4927B3319243}" srcOrd="9" destOrd="0" presId="urn:microsoft.com/office/officeart/2005/8/layout/pList1#1"/>
    <dgm:cxn modelId="{1F26ED5C-F2E3-4D51-A561-164879D06799}" type="presParOf" srcId="{E4A886AD-2756-4479-84B2-F4DDE0BD5E92}" destId="{2CE514DF-C169-429E-A7AD-D725ABB3CCA4}" srcOrd="10" destOrd="0" presId="urn:microsoft.com/office/officeart/2005/8/layout/pList1#1"/>
    <dgm:cxn modelId="{756512BD-6453-49F3-B04F-550D3CC171EA}" type="presParOf" srcId="{2CE514DF-C169-429E-A7AD-D725ABB3CCA4}" destId="{6C5B6E19-E085-4D15-8349-F666B2E54FC8}" srcOrd="0" destOrd="0" presId="urn:microsoft.com/office/officeart/2005/8/layout/pList1#1"/>
    <dgm:cxn modelId="{A121A2F5-DF9F-4629-A60D-A9234AE57EBA}" type="presParOf" srcId="{2CE514DF-C169-429E-A7AD-D725ABB3CCA4}" destId="{5984640D-9D85-4A74-836D-16427CDEC17E}" srcOrd="1" destOrd="0" presId="urn:microsoft.com/office/officeart/2005/8/layout/p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5D854-57DE-4E89-BA09-FEB10F5BE97A}">
      <dsp:nvSpPr>
        <dsp:cNvPr id="0" name=""/>
        <dsp:cNvSpPr/>
      </dsp:nvSpPr>
      <dsp:spPr>
        <a:xfrm>
          <a:off x="4050" y="4399"/>
          <a:ext cx="2547492" cy="1771978"/>
        </a:xfrm>
        <a:prstGeom prst="snip1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2B070-1AE8-44E8-9A7D-6BA1D17E3024}">
      <dsp:nvSpPr>
        <dsp:cNvPr id="0" name=""/>
        <dsp:cNvSpPr/>
      </dsp:nvSpPr>
      <dsp:spPr>
        <a:xfrm>
          <a:off x="126034" y="1528300"/>
          <a:ext cx="2303523" cy="673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Natural gas network</a:t>
          </a:r>
          <a:endParaRPr lang="en-GB" sz="1600" b="1" kern="1200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sp:txBody>
      <dsp:txXfrm>
        <a:off x="126034" y="1528300"/>
        <a:ext cx="2303523" cy="673306"/>
      </dsp:txXfrm>
    </dsp:sp>
    <dsp:sp modelId="{D4D3802F-ACE5-4ED8-AD36-F21344F79AB4}">
      <dsp:nvSpPr>
        <dsp:cNvPr id="0" name=""/>
        <dsp:cNvSpPr/>
      </dsp:nvSpPr>
      <dsp:spPr>
        <a:xfrm>
          <a:off x="2733103" y="4399"/>
          <a:ext cx="2547492" cy="1771978"/>
        </a:xfrm>
        <a:prstGeom prst="snip1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7DE2D-4952-472A-BD8B-311DE8BBB851}">
      <dsp:nvSpPr>
        <dsp:cNvPr id="0" name=""/>
        <dsp:cNvSpPr/>
      </dsp:nvSpPr>
      <dsp:spPr>
        <a:xfrm>
          <a:off x="3099429" y="1528300"/>
          <a:ext cx="1814841" cy="673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Electricity grid</a:t>
          </a:r>
          <a:endParaRPr lang="en-GB" sz="1600" b="1" kern="1200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sp:txBody>
      <dsp:txXfrm>
        <a:off x="3099429" y="1528300"/>
        <a:ext cx="1814841" cy="673306"/>
      </dsp:txXfrm>
    </dsp:sp>
    <dsp:sp modelId="{B71BC62E-2182-4E75-9313-18089D9E7055}">
      <dsp:nvSpPr>
        <dsp:cNvPr id="0" name=""/>
        <dsp:cNvSpPr/>
      </dsp:nvSpPr>
      <dsp:spPr>
        <a:xfrm>
          <a:off x="5462156" y="4399"/>
          <a:ext cx="2547492" cy="1771978"/>
        </a:xfrm>
        <a:prstGeom prst="snip1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E1D7E-9736-44F3-8ADE-6DA19FE5DF9A}">
      <dsp:nvSpPr>
        <dsp:cNvPr id="0" name=""/>
        <dsp:cNvSpPr/>
      </dsp:nvSpPr>
      <dsp:spPr>
        <a:xfrm>
          <a:off x="5828482" y="1528300"/>
          <a:ext cx="1814841" cy="673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Support schemes</a:t>
          </a:r>
          <a:endParaRPr lang="en-GB" sz="1600" b="1" kern="1200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sp:txBody>
      <dsp:txXfrm>
        <a:off x="5828482" y="1528300"/>
        <a:ext cx="1814841" cy="673306"/>
      </dsp:txXfrm>
    </dsp:sp>
    <dsp:sp modelId="{5F7881D8-0C7E-4D36-B2FB-41E7A0999143}">
      <dsp:nvSpPr>
        <dsp:cNvPr id="0" name=""/>
        <dsp:cNvSpPr/>
      </dsp:nvSpPr>
      <dsp:spPr>
        <a:xfrm>
          <a:off x="4050" y="2370392"/>
          <a:ext cx="2547492" cy="1771978"/>
        </a:xfrm>
        <a:prstGeom prst="snip1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AFF8F-F0A2-4D5D-8122-088CC41A341B}">
      <dsp:nvSpPr>
        <dsp:cNvPr id="0" name=""/>
        <dsp:cNvSpPr/>
      </dsp:nvSpPr>
      <dsp:spPr>
        <a:xfrm>
          <a:off x="87905" y="3885993"/>
          <a:ext cx="2379783" cy="673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Biofuel trade in transport</a:t>
          </a:r>
          <a:endParaRPr lang="en-GB" sz="1600" b="1" kern="1200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sp:txBody>
      <dsp:txXfrm>
        <a:off x="87905" y="3885993"/>
        <a:ext cx="2379783" cy="673306"/>
      </dsp:txXfrm>
    </dsp:sp>
    <dsp:sp modelId="{05BB85DB-119F-4887-9F02-B643CBF0C5F4}">
      <dsp:nvSpPr>
        <dsp:cNvPr id="0" name=""/>
        <dsp:cNvSpPr/>
      </dsp:nvSpPr>
      <dsp:spPr>
        <a:xfrm>
          <a:off x="2733103" y="2370392"/>
          <a:ext cx="2547492" cy="1771978"/>
        </a:xfrm>
        <a:prstGeom prst="snip1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099155-1CBD-4AF4-B4A3-5275335D7A32}">
      <dsp:nvSpPr>
        <dsp:cNvPr id="0" name=""/>
        <dsp:cNvSpPr/>
      </dsp:nvSpPr>
      <dsp:spPr>
        <a:xfrm>
          <a:off x="2907373" y="3881594"/>
          <a:ext cx="2198952" cy="673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Guarantees of origin</a:t>
          </a:r>
          <a:endParaRPr lang="en-GB" sz="1600" b="1" kern="1200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sp:txBody>
      <dsp:txXfrm>
        <a:off x="2907373" y="3881594"/>
        <a:ext cx="2198952" cy="673306"/>
      </dsp:txXfrm>
    </dsp:sp>
    <dsp:sp modelId="{6C5B6E19-E085-4D15-8349-F666B2E54FC8}">
      <dsp:nvSpPr>
        <dsp:cNvPr id="0" name=""/>
        <dsp:cNvSpPr/>
      </dsp:nvSpPr>
      <dsp:spPr>
        <a:xfrm>
          <a:off x="5462156" y="2370392"/>
          <a:ext cx="2547492" cy="1771978"/>
        </a:xfrm>
        <a:prstGeom prst="snip1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381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4640D-9D85-4A74-836D-16427CDEC17E}">
      <dsp:nvSpPr>
        <dsp:cNvPr id="0" name=""/>
        <dsp:cNvSpPr/>
      </dsp:nvSpPr>
      <dsp:spPr>
        <a:xfrm>
          <a:off x="5482455" y="3881594"/>
          <a:ext cx="2506894" cy="673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Leelawadee" panose="020B0502040204020203" pitchFamily="34" charset="-34"/>
            </a:rPr>
            <a:t>Sustainability certification</a:t>
          </a:r>
          <a:endParaRPr lang="en-GB" sz="1600" b="1" kern="1200" dirty="0">
            <a:solidFill>
              <a:schemeClr val="tx1">
                <a:lumMod val="85000"/>
                <a:lumOff val="15000"/>
              </a:schemeClr>
            </a:solidFill>
            <a:latin typeface="+mn-lt"/>
            <a:cs typeface="Leelawadee" panose="020B0502040204020203" pitchFamily="34" charset="-34"/>
          </a:endParaRPr>
        </a:p>
      </dsp:txBody>
      <dsp:txXfrm>
        <a:off x="5482455" y="3881594"/>
        <a:ext cx="2506894" cy="673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#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511F9-8725-4324-9F49-7E02971E0D94}" type="datetimeFigureOut">
              <a:rPr lang="nl-NL" smtClean="0"/>
              <a:pPr/>
              <a:t>2-2-2015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16091-4471-4550-B912-85B661A4992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270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06B0F-6CBB-4C2F-94C8-39489E49EAA0}" type="datetimeFigureOut">
              <a:rPr lang="en-GB" smtClean="0"/>
              <a:pPr/>
              <a:t>02/02/2015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AE449-C458-4106-91AA-4E7E8DD5D66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94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70C0D-F45D-40E5-88DE-C9C9BAE96F1E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0810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Market </a:t>
            </a:r>
            <a:r>
              <a:rPr lang="nl-NL" dirty="0" err="1" smtClean="0"/>
              <a:t>inefficiencies</a:t>
            </a:r>
            <a:r>
              <a:rPr lang="nl-NL" dirty="0" smtClean="0"/>
              <a:t>: </a:t>
            </a:r>
            <a:r>
              <a:rPr lang="nl-NL" dirty="0" err="1" smtClean="0"/>
              <a:t>Competing</a:t>
            </a:r>
            <a:r>
              <a:rPr lang="nl-NL" dirty="0" smtClean="0"/>
              <a:t> </a:t>
            </a:r>
            <a:r>
              <a:rPr lang="nl-NL" dirty="0" err="1" smtClean="0"/>
              <a:t>institutions</a:t>
            </a:r>
            <a:r>
              <a:rPr lang="nl-NL" baseline="0" dirty="0" smtClean="0"/>
              <a:t> </a:t>
            </a:r>
            <a:r>
              <a:rPr lang="nl-NL" baseline="0" dirty="0" smtClean="0">
                <a:sym typeface="Wingdings" panose="05000000000000000000" pitchFamily="2" charset="2"/>
              </a:rPr>
              <a:t> </a:t>
            </a:r>
            <a:r>
              <a:rPr lang="nl-NL" baseline="0" dirty="0" err="1" smtClean="0">
                <a:sym typeface="Wingdings" panose="05000000000000000000" pitchFamily="2" charset="2"/>
              </a:rPr>
              <a:t>such</a:t>
            </a:r>
            <a:r>
              <a:rPr lang="nl-NL" baseline="0" dirty="0" smtClean="0">
                <a:sym typeface="Wingdings" panose="05000000000000000000" pitchFamily="2" charset="2"/>
              </a:rPr>
              <a:t> as </a:t>
            </a:r>
            <a:r>
              <a:rPr lang="nl-NL" baseline="0" dirty="0" err="1" smtClean="0">
                <a:sym typeface="Wingdings" panose="05000000000000000000" pitchFamily="2" charset="2"/>
              </a:rPr>
              <a:t>competing</a:t>
            </a:r>
            <a:r>
              <a:rPr lang="nl-NL" baseline="0" dirty="0" smtClean="0">
                <a:sym typeface="Wingdings" panose="05000000000000000000" pitchFamily="2" charset="2"/>
              </a:rPr>
              <a:t> subsidies or </a:t>
            </a:r>
            <a:r>
              <a:rPr lang="nl-NL" baseline="0" dirty="0" err="1" smtClean="0">
                <a:sym typeface="Wingdings" panose="05000000000000000000" pitchFamily="2" charset="2"/>
              </a:rPr>
              <a:t>competing</a:t>
            </a:r>
            <a:r>
              <a:rPr lang="nl-NL" baseline="0" dirty="0" smtClean="0">
                <a:sym typeface="Wingdings" panose="05000000000000000000" pitchFamily="2" charset="2"/>
              </a:rPr>
              <a:t> </a:t>
            </a:r>
            <a:r>
              <a:rPr lang="nl-NL" baseline="0" dirty="0" err="1" smtClean="0">
                <a:sym typeface="Wingdings" panose="05000000000000000000" pitchFamily="2" charset="2"/>
              </a:rPr>
              <a:t>fiscal</a:t>
            </a:r>
            <a:r>
              <a:rPr lang="nl-NL" baseline="0" dirty="0" smtClean="0">
                <a:sym typeface="Wingdings" panose="05000000000000000000" pitchFamily="2" charset="2"/>
              </a:rPr>
              <a:t> regimes, double </a:t>
            </a:r>
            <a:r>
              <a:rPr lang="nl-NL" baseline="0" dirty="0" err="1" smtClean="0">
                <a:sym typeface="Wingdings" panose="05000000000000000000" pitchFamily="2" charset="2"/>
              </a:rPr>
              <a:t>counting</a:t>
            </a:r>
            <a:r>
              <a:rPr lang="nl-NL" baseline="0" dirty="0" smtClean="0">
                <a:sym typeface="Wingdings" panose="05000000000000000000" pitchFamily="2" charset="2"/>
              </a:rPr>
              <a:t> or double stimulus or </a:t>
            </a:r>
            <a:r>
              <a:rPr lang="nl-NL" baseline="0" dirty="0" err="1" smtClean="0">
                <a:sym typeface="Wingdings" panose="05000000000000000000" pitchFamily="2" charset="2"/>
              </a:rPr>
              <a:t>suboptimal</a:t>
            </a:r>
            <a:r>
              <a:rPr lang="nl-NL" baseline="0" dirty="0" smtClean="0">
                <a:sym typeface="Wingdings" panose="05000000000000000000" pitchFamily="2" charset="2"/>
              </a:rPr>
              <a:t> </a:t>
            </a:r>
            <a:r>
              <a:rPr lang="nl-NL" baseline="0" dirty="0" err="1" smtClean="0">
                <a:sym typeface="Wingdings" panose="05000000000000000000" pitchFamily="2" charset="2"/>
              </a:rPr>
              <a:t>biomass</a:t>
            </a:r>
            <a:r>
              <a:rPr lang="nl-NL" baseline="0" dirty="0" smtClean="0">
                <a:sym typeface="Wingdings" panose="05000000000000000000" pitchFamily="2" charset="2"/>
              </a:rPr>
              <a:t> </a:t>
            </a:r>
            <a:r>
              <a:rPr lang="nl-NL" baseline="0" dirty="0" err="1" smtClean="0">
                <a:sym typeface="Wingdings" panose="05000000000000000000" pitchFamily="2" charset="2"/>
              </a:rPr>
              <a:t>trades</a:t>
            </a:r>
            <a:endParaRPr lang="nl-NL" baseline="0" dirty="0" smtClean="0">
              <a:sym typeface="Wingdings" panose="05000000000000000000" pitchFamily="2" charset="2"/>
            </a:endParaRPr>
          </a:p>
          <a:p>
            <a:r>
              <a:rPr lang="nl-NL" baseline="0" dirty="0" err="1" smtClean="0">
                <a:sym typeface="Wingdings" panose="05000000000000000000" pitchFamily="2" charset="2"/>
              </a:rPr>
              <a:t>What</a:t>
            </a:r>
            <a:r>
              <a:rPr lang="nl-NL" baseline="0" dirty="0" smtClean="0">
                <a:sym typeface="Wingdings" panose="05000000000000000000" pitchFamily="2" charset="2"/>
              </a:rPr>
              <a:t> cross-border </a:t>
            </a:r>
            <a:r>
              <a:rPr lang="nl-NL" baseline="0" dirty="0" err="1" smtClean="0">
                <a:sym typeface="Wingdings" panose="05000000000000000000" pitchFamily="2" charset="2"/>
              </a:rPr>
              <a:t>trade</a:t>
            </a:r>
            <a:r>
              <a:rPr lang="nl-NL" baseline="0" dirty="0" smtClean="0">
                <a:sym typeface="Wingdings" panose="05000000000000000000" pitchFamily="2" charset="2"/>
              </a:rPr>
              <a:t>? </a:t>
            </a:r>
            <a:r>
              <a:rPr lang="nl-NL" baseline="0" dirty="0" err="1" smtClean="0">
                <a:sym typeface="Wingdings" panose="05000000000000000000" pitchFamily="2" charset="2"/>
              </a:rPr>
              <a:t>Biomass</a:t>
            </a:r>
            <a:r>
              <a:rPr lang="nl-NL" baseline="0" dirty="0" smtClean="0">
                <a:sym typeface="Wingdings" panose="05000000000000000000" pitchFamily="2" charset="2"/>
              </a:rPr>
              <a:t> </a:t>
            </a:r>
            <a:r>
              <a:rPr lang="nl-NL" baseline="0" dirty="0" err="1" smtClean="0">
                <a:sym typeface="Wingdings" panose="05000000000000000000" pitchFamily="2" charset="2"/>
              </a:rPr>
              <a:t>trade</a:t>
            </a:r>
            <a:r>
              <a:rPr lang="nl-NL" baseline="0" dirty="0" smtClean="0">
                <a:sym typeface="Wingdings" panose="05000000000000000000" pitchFamily="2" charset="2"/>
              </a:rPr>
              <a:t>, </a:t>
            </a:r>
            <a:r>
              <a:rPr lang="nl-NL" baseline="0" dirty="0" err="1" smtClean="0">
                <a:sym typeface="Wingdings" panose="05000000000000000000" pitchFamily="2" charset="2"/>
              </a:rPr>
              <a:t>biomethane</a:t>
            </a:r>
            <a:r>
              <a:rPr lang="nl-NL" baseline="0" dirty="0" smtClean="0">
                <a:sym typeface="Wingdings" panose="05000000000000000000" pitchFamily="2" charset="2"/>
              </a:rPr>
              <a:t>/gas </a:t>
            </a:r>
            <a:r>
              <a:rPr lang="nl-NL" baseline="0" dirty="0" err="1" smtClean="0">
                <a:sym typeface="Wingdings" panose="05000000000000000000" pitchFamily="2" charset="2"/>
              </a:rPr>
              <a:t>trade</a:t>
            </a:r>
            <a:r>
              <a:rPr lang="nl-NL" baseline="0" dirty="0" smtClean="0">
                <a:sym typeface="Wingdings" panose="05000000000000000000" pitchFamily="2" charset="2"/>
              </a:rPr>
              <a:t> or </a:t>
            </a:r>
            <a:r>
              <a:rPr lang="nl-NL" baseline="0" dirty="0" err="1" smtClean="0">
                <a:sym typeface="Wingdings" panose="05000000000000000000" pitchFamily="2" charset="2"/>
              </a:rPr>
              <a:t>trade</a:t>
            </a:r>
            <a:r>
              <a:rPr lang="nl-NL" baseline="0" dirty="0" smtClean="0">
                <a:sym typeface="Wingdings" panose="05000000000000000000" pitchFamily="2" charset="2"/>
              </a:rPr>
              <a:t> in </a:t>
            </a:r>
            <a:r>
              <a:rPr lang="nl-NL" baseline="0" dirty="0" err="1" smtClean="0">
                <a:sym typeface="Wingdings" panose="05000000000000000000" pitchFamily="2" charset="2"/>
              </a:rPr>
              <a:t>biomethane</a:t>
            </a:r>
            <a:r>
              <a:rPr lang="nl-NL" baseline="0" dirty="0" smtClean="0">
                <a:sym typeface="Wingdings" panose="05000000000000000000" pitchFamily="2" charset="2"/>
              </a:rPr>
              <a:t> </a:t>
            </a:r>
            <a:r>
              <a:rPr lang="nl-NL" baseline="0" dirty="0" err="1" smtClean="0">
                <a:sym typeface="Wingdings" panose="05000000000000000000" pitchFamily="2" charset="2"/>
              </a:rPr>
              <a:t>certificates</a:t>
            </a:r>
            <a:r>
              <a:rPr lang="nl-NL" baseline="0" dirty="0" smtClean="0">
                <a:sym typeface="Wingdings" panose="05000000000000000000" pitchFamily="2" charset="2"/>
              </a:rPr>
              <a:t> or </a:t>
            </a:r>
            <a:r>
              <a:rPr lang="nl-NL" baseline="0" dirty="0" err="1" smtClean="0">
                <a:sym typeface="Wingdings" panose="05000000000000000000" pitchFamily="2" charset="2"/>
              </a:rPr>
              <a:t>titles</a:t>
            </a:r>
            <a:r>
              <a:rPr lang="nl-NL" baseline="0" dirty="0" smtClean="0">
                <a:sym typeface="Wingdings" panose="05000000000000000000" pitchFamily="2" charset="2"/>
              </a:rPr>
              <a:t>?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Focus is on </a:t>
            </a:r>
            <a:r>
              <a:rPr lang="nl-NL" baseline="0" dirty="0" err="1" smtClean="0">
                <a:sym typeface="Wingdings" panose="05000000000000000000" pitchFamily="2" charset="2"/>
              </a:rPr>
              <a:t>existing</a:t>
            </a:r>
            <a:r>
              <a:rPr lang="nl-NL" baseline="0" dirty="0" smtClean="0">
                <a:sym typeface="Wingdings" panose="05000000000000000000" pitchFamily="2" charset="2"/>
              </a:rPr>
              <a:t> regimes (up </a:t>
            </a:r>
            <a:r>
              <a:rPr lang="nl-NL" baseline="0" dirty="0" err="1" smtClean="0">
                <a:sym typeface="Wingdings" panose="05000000000000000000" pitchFamily="2" charset="2"/>
              </a:rPr>
              <a:t>until</a:t>
            </a:r>
            <a:r>
              <a:rPr lang="nl-NL" baseline="0" dirty="0" smtClean="0">
                <a:sym typeface="Wingdings" panose="05000000000000000000" pitchFamily="2" charset="2"/>
              </a:rPr>
              <a:t> 2013)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AE449-C458-4106-91AA-4E7E8DD5D66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763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Red </a:t>
            </a:r>
            <a:r>
              <a:rPr lang="nl-NL" dirty="0" err="1" smtClean="0"/>
              <a:t>circle</a:t>
            </a:r>
            <a:r>
              <a:rPr lang="nl-NL" baseline="0" dirty="0" smtClean="0"/>
              <a:t> </a:t>
            </a:r>
            <a:r>
              <a:rPr lang="nl-NL" baseline="0" dirty="0" smtClean="0">
                <a:sym typeface="Wingdings" pitchFamily="2" charset="2"/>
              </a:rPr>
              <a:t> </a:t>
            </a:r>
            <a:r>
              <a:rPr lang="nl-NL" baseline="0" dirty="0" err="1" smtClean="0">
                <a:sym typeface="Wingdings" pitchFamily="2" charset="2"/>
              </a:rPr>
              <a:t>there</a:t>
            </a:r>
            <a:r>
              <a:rPr lang="nl-NL" baseline="0" dirty="0" smtClean="0">
                <a:sym typeface="Wingdings" pitchFamily="2" charset="2"/>
              </a:rPr>
              <a:t> are </a:t>
            </a:r>
            <a:r>
              <a:rPr lang="nl-NL" baseline="0" dirty="0" err="1" smtClean="0">
                <a:sym typeface="Wingdings" pitchFamily="2" charset="2"/>
              </a:rPr>
              <a:t>no</a:t>
            </a:r>
            <a:r>
              <a:rPr lang="nl-NL" baseline="0" dirty="0" smtClean="0">
                <a:sym typeface="Wingdings" pitchFamily="2" charset="2"/>
              </a:rPr>
              <a:t> </a:t>
            </a:r>
            <a:r>
              <a:rPr lang="nl-NL" baseline="0" dirty="0" err="1" smtClean="0">
                <a:sym typeface="Wingdings" pitchFamily="2" charset="2"/>
              </a:rPr>
              <a:t>real</a:t>
            </a:r>
            <a:r>
              <a:rPr lang="nl-NL" baseline="0" dirty="0" smtClean="0">
                <a:sym typeface="Wingdings" pitchFamily="2" charset="2"/>
              </a:rPr>
              <a:t> </a:t>
            </a:r>
            <a:r>
              <a:rPr lang="nl-NL" baseline="0" dirty="0" err="1" smtClean="0">
                <a:sym typeface="Wingdings" pitchFamily="2" charset="2"/>
              </a:rPr>
              <a:t>incentives</a:t>
            </a:r>
            <a:r>
              <a:rPr lang="nl-NL" baseline="0" dirty="0" smtClean="0">
                <a:sym typeface="Wingdings" pitchFamily="2" charset="2"/>
              </a:rPr>
              <a:t> </a:t>
            </a:r>
            <a:r>
              <a:rPr lang="nl-NL" baseline="0" dirty="0" err="1" smtClean="0">
                <a:sym typeface="Wingdings" pitchFamily="2" charset="2"/>
              </a:rPr>
              <a:t>for</a:t>
            </a:r>
            <a:r>
              <a:rPr lang="nl-NL" baseline="0" dirty="0" smtClean="0">
                <a:sym typeface="Wingdings" pitchFamily="2" charset="2"/>
              </a:rPr>
              <a:t> </a:t>
            </a:r>
            <a:r>
              <a:rPr lang="nl-NL" baseline="0" dirty="0" err="1" smtClean="0">
                <a:sym typeface="Wingdings" pitchFamily="2" charset="2"/>
              </a:rPr>
              <a:t>end-users</a:t>
            </a:r>
            <a:r>
              <a:rPr lang="nl-NL" baseline="0" dirty="0" smtClean="0">
                <a:sym typeface="Wingdings" pitchFamily="2" charset="2"/>
              </a:rPr>
              <a:t> (</a:t>
            </a:r>
            <a:r>
              <a:rPr lang="nl-NL" baseline="0" dirty="0" err="1" smtClean="0">
                <a:sym typeface="Wingdings" pitchFamily="2" charset="2"/>
              </a:rPr>
              <a:t>suppliers</a:t>
            </a:r>
            <a:r>
              <a:rPr lang="nl-NL" baseline="0" dirty="0" smtClean="0">
                <a:sym typeface="Wingdings" pitchFamily="2" charset="2"/>
              </a:rPr>
              <a:t>) to start </a:t>
            </a:r>
            <a:r>
              <a:rPr lang="nl-NL" baseline="0" dirty="0" err="1" smtClean="0">
                <a:sym typeface="Wingdings" pitchFamily="2" charset="2"/>
              </a:rPr>
              <a:t>using</a:t>
            </a:r>
            <a:r>
              <a:rPr lang="nl-NL" baseline="0" dirty="0" smtClean="0">
                <a:sym typeface="Wingdings" pitchFamily="2" charset="2"/>
              </a:rPr>
              <a:t> </a:t>
            </a:r>
            <a:r>
              <a:rPr lang="nl-NL" baseline="0" dirty="0" err="1" smtClean="0">
                <a:sym typeface="Wingdings" pitchFamily="2" charset="2"/>
              </a:rPr>
              <a:t>biomethane</a:t>
            </a:r>
            <a:r>
              <a:rPr lang="nl-NL" baseline="0" dirty="0" smtClean="0">
                <a:sym typeface="Wingdings" pitchFamily="2" charset="2"/>
              </a:rPr>
              <a:t>. Most </a:t>
            </a:r>
            <a:r>
              <a:rPr lang="nl-NL" baseline="0" dirty="0" err="1" smtClean="0">
                <a:sym typeface="Wingdings" pitchFamily="2" charset="2"/>
              </a:rPr>
              <a:t>end-use</a:t>
            </a:r>
            <a:r>
              <a:rPr lang="nl-NL" baseline="0" dirty="0" smtClean="0">
                <a:sym typeface="Wingdings" pitchFamily="2" charset="2"/>
              </a:rPr>
              <a:t> is </a:t>
            </a:r>
            <a:r>
              <a:rPr lang="nl-NL" baseline="0" dirty="0" err="1" smtClean="0">
                <a:sym typeface="Wingdings" pitchFamily="2" charset="2"/>
              </a:rPr>
              <a:t>driven</a:t>
            </a:r>
            <a:r>
              <a:rPr lang="nl-NL" baseline="0" dirty="0" smtClean="0">
                <a:sym typeface="Wingdings" pitchFamily="2" charset="2"/>
              </a:rPr>
              <a:t> </a:t>
            </a:r>
            <a:r>
              <a:rPr lang="nl-NL" baseline="0" dirty="0" err="1" smtClean="0">
                <a:sym typeface="Wingdings" pitchFamily="2" charset="2"/>
              </a:rPr>
              <a:t>by</a:t>
            </a:r>
            <a:r>
              <a:rPr lang="nl-NL" baseline="0" dirty="0" smtClean="0">
                <a:sym typeface="Wingdings" pitchFamily="2" charset="2"/>
              </a:rPr>
              <a:t> </a:t>
            </a:r>
            <a:r>
              <a:rPr lang="nl-NL" baseline="0" dirty="0" err="1" smtClean="0">
                <a:sym typeface="Wingdings" pitchFamily="2" charset="2"/>
              </a:rPr>
              <a:t>voluntary</a:t>
            </a:r>
            <a:r>
              <a:rPr lang="nl-NL" baseline="0" dirty="0" smtClean="0">
                <a:sym typeface="Wingdings" pitchFamily="2" charset="2"/>
              </a:rPr>
              <a:t> </a:t>
            </a:r>
            <a:r>
              <a:rPr lang="nl-NL" baseline="0" dirty="0" err="1" smtClean="0">
                <a:sym typeface="Wingdings" pitchFamily="2" charset="2"/>
              </a:rPr>
              <a:t>commitments</a:t>
            </a:r>
            <a:r>
              <a:rPr lang="nl-NL" baseline="0" dirty="0" smtClean="0">
                <a:sym typeface="Wingdings" pitchFamily="2" charset="2"/>
              </a:rPr>
              <a:t>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AE449-C458-4106-91AA-4E7E8DD5D66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07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Market efficiency – </a:t>
            </a:r>
            <a:r>
              <a:rPr lang="nl-NL" dirty="0" err="1" smtClean="0"/>
              <a:t>less</a:t>
            </a:r>
            <a:r>
              <a:rPr lang="nl-NL" dirty="0" smtClean="0"/>
              <a:t> scope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competing</a:t>
            </a:r>
            <a:r>
              <a:rPr lang="nl-NL" dirty="0" smtClean="0"/>
              <a:t> subsidies or </a:t>
            </a:r>
            <a:r>
              <a:rPr lang="nl-NL" dirty="0" err="1" smtClean="0"/>
              <a:t>competing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fiscal</a:t>
            </a:r>
            <a:r>
              <a:rPr lang="nl-NL" baseline="0" dirty="0" smtClean="0"/>
              <a:t> regimes (</a:t>
            </a:r>
            <a:r>
              <a:rPr lang="nl-NL" baseline="0" dirty="0" err="1" smtClean="0"/>
              <a:t>however</a:t>
            </a:r>
            <a:r>
              <a:rPr lang="nl-NL" baseline="0" dirty="0" smtClean="0"/>
              <a:t>, competition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can</a:t>
            </a:r>
            <a:r>
              <a:rPr lang="nl-NL" baseline="0" dirty="0" smtClean="0"/>
              <a:t> </a:t>
            </a:r>
            <a:r>
              <a:rPr lang="nl-NL" baseline="0" dirty="0" err="1" smtClean="0"/>
              <a:t>occur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other</a:t>
            </a:r>
            <a:r>
              <a:rPr lang="nl-NL" baseline="0" dirty="0" smtClean="0"/>
              <a:t> resource </a:t>
            </a:r>
            <a:r>
              <a:rPr lang="nl-NL" baseline="0" dirty="0" err="1" smtClean="0"/>
              <a:t>inputs</a:t>
            </a:r>
            <a:r>
              <a:rPr lang="nl-NL" baseline="0" dirty="0" smtClean="0"/>
              <a:t>; </a:t>
            </a:r>
            <a:r>
              <a:rPr lang="nl-NL" baseline="0" dirty="0" err="1" smtClean="0"/>
              <a:t>cost</a:t>
            </a:r>
            <a:r>
              <a:rPr lang="nl-NL" baseline="0" dirty="0" smtClean="0"/>
              <a:t> of </a:t>
            </a:r>
            <a:r>
              <a:rPr lang="nl-NL" baseline="0" dirty="0" err="1" smtClean="0"/>
              <a:t>labour</a:t>
            </a:r>
            <a:r>
              <a:rPr lang="nl-NL" baseline="0" dirty="0" smtClean="0"/>
              <a:t>). The </a:t>
            </a:r>
            <a:r>
              <a:rPr lang="nl-NL" baseline="0" dirty="0" err="1" smtClean="0"/>
              <a:t>rules</a:t>
            </a:r>
            <a:r>
              <a:rPr lang="nl-NL" baseline="0" dirty="0" smtClean="0"/>
              <a:t> of the game are </a:t>
            </a:r>
            <a:r>
              <a:rPr lang="nl-NL" baseline="0" dirty="0" err="1" smtClean="0"/>
              <a:t>harmonised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causing</a:t>
            </a:r>
            <a:r>
              <a:rPr lang="nl-NL" baseline="0" dirty="0" smtClean="0"/>
              <a:t> a more level </a:t>
            </a:r>
            <a:r>
              <a:rPr lang="nl-NL" baseline="0" dirty="0" err="1" smtClean="0"/>
              <a:t>playing</a:t>
            </a:r>
            <a:r>
              <a:rPr lang="nl-NL" baseline="0" dirty="0" smtClean="0"/>
              <a:t> field.</a:t>
            </a:r>
          </a:p>
          <a:p>
            <a:r>
              <a:rPr lang="nl-NL" baseline="0" dirty="0" smtClean="0"/>
              <a:t>Cross-border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raw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materials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can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reduce</a:t>
            </a:r>
            <a:r>
              <a:rPr lang="nl-NL" baseline="0" dirty="0" smtClean="0"/>
              <a:t> as a </a:t>
            </a:r>
            <a:r>
              <a:rPr lang="nl-NL" baseline="0" dirty="0" err="1" smtClean="0"/>
              <a:t>result</a:t>
            </a:r>
            <a:r>
              <a:rPr lang="nl-NL" baseline="0" dirty="0" smtClean="0"/>
              <a:t> of </a:t>
            </a:r>
            <a:r>
              <a:rPr lang="nl-NL" baseline="0" dirty="0" err="1" smtClean="0"/>
              <a:t>harmonization</a:t>
            </a:r>
            <a:r>
              <a:rPr lang="nl-NL" baseline="0" dirty="0" smtClean="0"/>
              <a:t> of </a:t>
            </a:r>
            <a:r>
              <a:rPr lang="nl-NL" baseline="0" dirty="0" err="1" smtClean="0"/>
              <a:t>positive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lists</a:t>
            </a:r>
            <a:r>
              <a:rPr lang="nl-NL" baseline="0" dirty="0" smtClean="0"/>
              <a:t>. The NL regime is </a:t>
            </a:r>
            <a:r>
              <a:rPr lang="nl-NL" baseline="0" dirty="0" err="1" smtClean="0"/>
              <a:t>better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suited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facilitate</a:t>
            </a:r>
            <a:r>
              <a:rPr lang="nl-NL" baseline="0" dirty="0" smtClean="0"/>
              <a:t> cross-border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biomethane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certificates</a:t>
            </a:r>
            <a:r>
              <a:rPr lang="nl-NL" baseline="0" dirty="0" smtClean="0"/>
              <a:t>, as </a:t>
            </a:r>
            <a:r>
              <a:rPr lang="nl-NL" baseline="0" dirty="0" err="1" smtClean="0"/>
              <a:t>GoO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certificate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can</a:t>
            </a:r>
            <a:r>
              <a:rPr lang="nl-NL" baseline="0" dirty="0" smtClean="0"/>
              <a:t> </a:t>
            </a:r>
            <a:r>
              <a:rPr lang="nl-NL" baseline="0" dirty="0" err="1" smtClean="0"/>
              <a:t>be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traded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seperately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the commodity.</a:t>
            </a:r>
          </a:p>
          <a:p>
            <a:r>
              <a:rPr lang="nl-NL" baseline="0" dirty="0" err="1" smtClean="0"/>
              <a:t>Distributional</a:t>
            </a:r>
            <a:r>
              <a:rPr lang="nl-NL" baseline="0" dirty="0" smtClean="0"/>
              <a:t> impacts (</a:t>
            </a:r>
            <a:r>
              <a:rPr lang="nl-NL" baseline="0" dirty="0" err="1" smtClean="0"/>
              <a:t>see</a:t>
            </a:r>
            <a:r>
              <a:rPr lang="nl-NL" baseline="0" dirty="0" smtClean="0"/>
              <a:t> slide 8). </a:t>
            </a:r>
            <a:r>
              <a:rPr lang="nl-NL" baseline="0" dirty="0" err="1" smtClean="0"/>
              <a:t>Transitional</a:t>
            </a:r>
            <a:r>
              <a:rPr lang="nl-NL" baseline="0" dirty="0" smtClean="0"/>
              <a:t> impacts (</a:t>
            </a:r>
            <a:r>
              <a:rPr lang="nl-NL" baseline="0" dirty="0" err="1" smtClean="0"/>
              <a:t>see</a:t>
            </a:r>
            <a:r>
              <a:rPr lang="nl-NL" baseline="0" dirty="0" smtClean="0"/>
              <a:t> slide 9).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AE449-C458-4106-91AA-4E7E8DD5D66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050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Differences in allocating costs and responsibilities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AE449-C458-4106-91AA-4E7E8DD5D66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46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Switch to DE regime</a:t>
            </a:r>
          </a:p>
          <a:p>
            <a:pPr lvl="1"/>
            <a:r>
              <a:rPr lang="en-GB" dirty="0" smtClean="0">
                <a:solidFill>
                  <a:srgbClr val="0070C0"/>
                </a:solidFill>
              </a:rPr>
              <a:t>‘Old’ NL projects uncompetitive relative to new projects as DE regime is more generous (feedstock price), but</a:t>
            </a:r>
          </a:p>
          <a:p>
            <a:pPr lvl="1"/>
            <a:r>
              <a:rPr lang="en-GB" dirty="0" smtClean="0">
                <a:solidFill>
                  <a:srgbClr val="0070C0"/>
                </a:solidFill>
              </a:rPr>
              <a:t>‘Old’ NL projects could be convinced to adopt new DE regime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Switch to NL regime</a:t>
            </a:r>
          </a:p>
          <a:p>
            <a:pPr lvl="1"/>
            <a:r>
              <a:rPr lang="en-GB" dirty="0" smtClean="0">
                <a:solidFill>
                  <a:srgbClr val="0070C0"/>
                </a:solidFill>
              </a:rPr>
              <a:t>‘Old’ DE projects will have a competitive advantage of new regime projects since DE regime is more favourable</a:t>
            </a:r>
          </a:p>
          <a:p>
            <a:pPr lvl="1"/>
            <a:r>
              <a:rPr lang="en-GB" dirty="0" smtClean="0">
                <a:solidFill>
                  <a:srgbClr val="0070C0"/>
                </a:solidFill>
              </a:rPr>
              <a:t>‘Old’ DE projects unlikely to adopt new regime conditions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AE449-C458-4106-91AA-4E7E8DD5D66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51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Hypothetical scenarios which do not consider effects of convergence on:</a:t>
            </a:r>
          </a:p>
          <a:p>
            <a:pPr lvl="1"/>
            <a:r>
              <a:rPr lang="en-GB" sz="1400" dirty="0" smtClean="0"/>
              <a:t>Two distinct national targets</a:t>
            </a:r>
          </a:p>
          <a:p>
            <a:pPr lvl="1"/>
            <a:r>
              <a:rPr lang="en-GB" sz="1400" dirty="0" smtClean="0"/>
              <a:t>Potential efficiency gains of sharing national public budgets </a:t>
            </a:r>
          </a:p>
          <a:p>
            <a:endParaRPr lang="en-GB" dirty="0" smtClean="0"/>
          </a:p>
          <a:p>
            <a:r>
              <a:rPr lang="en-GB" dirty="0" smtClean="0"/>
              <a:t>Creating a common target for CO</a:t>
            </a:r>
            <a:r>
              <a:rPr lang="en-GB" baseline="-25000" dirty="0" smtClean="0"/>
              <a:t>2</a:t>
            </a:r>
            <a:r>
              <a:rPr lang="en-GB" dirty="0" smtClean="0"/>
              <a:t> and </a:t>
            </a:r>
            <a:r>
              <a:rPr lang="en-GB" dirty="0" err="1" smtClean="0"/>
              <a:t>renewables</a:t>
            </a:r>
            <a:r>
              <a:rPr lang="en-GB" dirty="0" smtClean="0"/>
              <a:t> with a common policy regime (e.g. sharing of public budget) is likely to result in more cost-effective investments.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AE449-C458-4106-91AA-4E7E8DD5D66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841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err="1" smtClean="0"/>
              <a:t>Bullet</a:t>
            </a:r>
            <a:r>
              <a:rPr lang="nl-NL" dirty="0" smtClean="0"/>
              <a:t> point 1: </a:t>
            </a:r>
            <a:r>
              <a:rPr lang="nl-NL" sz="1000" dirty="0" err="1" smtClean="0"/>
              <a:t>Avoid</a:t>
            </a:r>
            <a:r>
              <a:rPr lang="nl-NL" sz="1000" dirty="0" smtClean="0"/>
              <a:t> </a:t>
            </a:r>
            <a:r>
              <a:rPr lang="nl-NL" sz="1000" dirty="0" err="1" smtClean="0"/>
              <a:t>cross-border</a:t>
            </a:r>
            <a:r>
              <a:rPr lang="nl-NL" sz="1000" dirty="0" smtClean="0"/>
              <a:t> </a:t>
            </a:r>
            <a:r>
              <a:rPr lang="nl-NL" sz="1000" dirty="0" err="1" smtClean="0"/>
              <a:t>trade</a:t>
            </a:r>
            <a:r>
              <a:rPr lang="nl-NL" sz="1000" dirty="0" smtClean="0"/>
              <a:t> </a:t>
            </a:r>
            <a:r>
              <a:rPr lang="nl-NL" sz="1000" dirty="0" err="1" smtClean="0"/>
              <a:t>that</a:t>
            </a:r>
            <a:r>
              <a:rPr lang="nl-NL" sz="1000" dirty="0" smtClean="0"/>
              <a:t> is </a:t>
            </a:r>
            <a:r>
              <a:rPr lang="nl-NL" sz="1000" dirty="0" err="1" smtClean="0"/>
              <a:t>optimized</a:t>
            </a:r>
            <a:r>
              <a:rPr lang="nl-NL" sz="1000" dirty="0" smtClean="0"/>
              <a:t> to </a:t>
            </a:r>
            <a:r>
              <a:rPr lang="nl-NL" sz="1000" dirty="0" err="1" smtClean="0"/>
              <a:t>make</a:t>
            </a:r>
            <a:r>
              <a:rPr lang="nl-NL" sz="1000" dirty="0" smtClean="0"/>
              <a:t> </a:t>
            </a:r>
            <a:r>
              <a:rPr lang="nl-NL" sz="1000" dirty="0" err="1" smtClean="0"/>
              <a:t>use</a:t>
            </a:r>
            <a:r>
              <a:rPr lang="nl-NL" sz="1000" dirty="0" smtClean="0"/>
              <a:t> of </a:t>
            </a:r>
            <a:r>
              <a:rPr lang="nl-NL" sz="1000" dirty="0" err="1" smtClean="0"/>
              <a:t>institutional</a:t>
            </a:r>
            <a:r>
              <a:rPr lang="nl-NL" sz="1000" dirty="0" smtClean="0"/>
              <a:t> </a:t>
            </a:r>
            <a:r>
              <a:rPr lang="nl-NL" sz="1000" dirty="0" err="1" smtClean="0"/>
              <a:t>differences</a:t>
            </a:r>
            <a:r>
              <a:rPr lang="nl-NL" sz="1000" dirty="0" smtClean="0"/>
              <a:t>;</a:t>
            </a:r>
            <a:r>
              <a:rPr lang="nl-NL" sz="1000" baseline="0" dirty="0" smtClean="0"/>
              <a:t> And </a:t>
            </a:r>
            <a:r>
              <a:rPr lang="nl-NL" sz="1200" dirty="0" err="1" smtClean="0"/>
              <a:t>unless</a:t>
            </a:r>
            <a:r>
              <a:rPr lang="nl-NL" sz="1200" dirty="0" smtClean="0"/>
              <a:t> </a:t>
            </a:r>
            <a:r>
              <a:rPr lang="nl-NL" sz="1200" dirty="0" err="1" smtClean="0"/>
              <a:t>competitive</a:t>
            </a:r>
            <a:r>
              <a:rPr lang="nl-NL" sz="1200" baseline="0" dirty="0" smtClean="0"/>
              <a:t> bidding is </a:t>
            </a:r>
            <a:r>
              <a:rPr lang="nl-NL" sz="1200" dirty="0" smtClean="0"/>
              <a:t>‘</a:t>
            </a:r>
            <a:r>
              <a:rPr lang="nl-NL" sz="1200" dirty="0" err="1" smtClean="0"/>
              <a:t>opened</a:t>
            </a:r>
            <a:r>
              <a:rPr lang="nl-NL" sz="1200" dirty="0" smtClean="0"/>
              <a:t> </a:t>
            </a:r>
            <a:r>
              <a:rPr lang="nl-NL" sz="1200" dirty="0" err="1" smtClean="0"/>
              <a:t>for</a:t>
            </a:r>
            <a:r>
              <a:rPr lang="nl-NL" sz="1200" dirty="0" smtClean="0"/>
              <a:t> </a:t>
            </a:r>
            <a:r>
              <a:rPr lang="nl-NL" sz="1200" dirty="0" err="1" smtClean="0"/>
              <a:t>third</a:t>
            </a:r>
            <a:r>
              <a:rPr lang="nl-NL" sz="1200" dirty="0" smtClean="0"/>
              <a:t> </a:t>
            </a:r>
            <a:r>
              <a:rPr lang="nl-NL" sz="1200" dirty="0" err="1" smtClean="0"/>
              <a:t>parties</a:t>
            </a:r>
            <a:r>
              <a:rPr lang="nl-NL" sz="1200" dirty="0" smtClean="0"/>
              <a:t>’ </a:t>
            </a:r>
            <a:r>
              <a:rPr lang="nl-NL" sz="1200" dirty="0" err="1" smtClean="0"/>
              <a:t>from</a:t>
            </a:r>
            <a:r>
              <a:rPr lang="nl-NL" sz="1200" dirty="0" smtClean="0"/>
              <a:t> </a:t>
            </a:r>
            <a:r>
              <a:rPr lang="nl-NL" sz="1200" dirty="0" err="1" smtClean="0"/>
              <a:t>foreign</a:t>
            </a:r>
            <a:r>
              <a:rPr lang="nl-NL" sz="1200" dirty="0" smtClean="0"/>
              <a:t> </a:t>
            </a:r>
            <a:r>
              <a:rPr lang="nl-NL" sz="1200" dirty="0" err="1" smtClean="0"/>
              <a:t>countries</a:t>
            </a:r>
            <a:r>
              <a:rPr lang="nl-NL" sz="1200" dirty="0" smtClean="0"/>
              <a:t> </a:t>
            </a:r>
            <a:r>
              <a:rPr lang="nl-NL" sz="1200" dirty="0" err="1" smtClean="0"/>
              <a:t>allocative</a:t>
            </a:r>
            <a:r>
              <a:rPr lang="nl-NL" sz="1200" dirty="0" smtClean="0"/>
              <a:t> efficiency</a:t>
            </a:r>
            <a:r>
              <a:rPr lang="nl-NL" sz="1200" baseline="0" dirty="0" smtClean="0"/>
              <a:t> </a:t>
            </a:r>
            <a:r>
              <a:rPr lang="nl-NL" sz="1200" baseline="0" dirty="0" err="1" smtClean="0"/>
              <a:t>will</a:t>
            </a:r>
            <a:r>
              <a:rPr lang="nl-NL" sz="1200" baseline="0" dirty="0" smtClean="0"/>
              <a:t> </a:t>
            </a:r>
            <a:r>
              <a:rPr lang="nl-NL" sz="1200" baseline="0" dirty="0" err="1" smtClean="0"/>
              <a:t>be</a:t>
            </a:r>
            <a:r>
              <a:rPr lang="nl-NL" sz="1200" baseline="0" dirty="0" smtClean="0"/>
              <a:t> </a:t>
            </a:r>
            <a:r>
              <a:rPr lang="nl-NL" sz="1200" baseline="0" dirty="0" err="1" smtClean="0"/>
              <a:t>lower</a:t>
            </a:r>
            <a:r>
              <a:rPr lang="nl-NL" sz="1200" baseline="0" dirty="0" smtClean="0"/>
              <a:t> </a:t>
            </a:r>
            <a:r>
              <a:rPr lang="nl-NL" sz="1200" baseline="0" dirty="0" err="1" smtClean="0"/>
              <a:t>than</a:t>
            </a:r>
            <a:r>
              <a:rPr lang="nl-NL" sz="1200" baseline="0" dirty="0" smtClean="0"/>
              <a:t> </a:t>
            </a:r>
            <a:r>
              <a:rPr lang="nl-NL" sz="1200" baseline="0" dirty="0" err="1" smtClean="0"/>
              <a:t>it</a:t>
            </a:r>
            <a:r>
              <a:rPr lang="nl-NL" sz="1200" baseline="0" dirty="0" smtClean="0"/>
              <a:t> </a:t>
            </a:r>
            <a:r>
              <a:rPr lang="nl-NL" sz="1200" baseline="0" dirty="0" err="1" smtClean="0"/>
              <a:t>could</a:t>
            </a:r>
            <a:r>
              <a:rPr lang="nl-NL" sz="1200" baseline="0" dirty="0" smtClean="0"/>
              <a:t> </a:t>
            </a:r>
            <a:r>
              <a:rPr lang="nl-NL" sz="1200" baseline="0" dirty="0" err="1" smtClean="0"/>
              <a:t>be</a:t>
            </a:r>
            <a:r>
              <a:rPr lang="nl-NL" sz="1200" baseline="0" dirty="0" smtClean="0"/>
              <a:t>.</a:t>
            </a:r>
            <a:endParaRPr lang="nl-NL" sz="12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AE449-C458-4106-91AA-4E7E8DD5D66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656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78DC-2AB4-4D47-8C8C-8316C57AD7EF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4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007A5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2" descr="GroenGas - GrunesGas Logo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355"/>
          <a:stretch/>
        </p:blipFill>
        <p:spPr bwMode="auto">
          <a:xfrm>
            <a:off x="6282312" y="69540"/>
            <a:ext cx="2768555" cy="52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634998"/>
            <a:ext cx="9144000" cy="93134"/>
          </a:xfrm>
          <a:prstGeom prst="rect">
            <a:avLst/>
          </a:prstGeom>
          <a:solidFill>
            <a:srgbClr val="0070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11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893D8-DE3F-41A1-A07F-DDDF738DEDAF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18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F3F2-9CCC-431C-B6C0-72D0093ED65E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07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9521"/>
            <a:ext cx="7886700" cy="637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9401"/>
            <a:ext cx="7886700" cy="462756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5E74-6121-4459-93DD-DDD22E065E2F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18067" y="1210724"/>
            <a:ext cx="7916333" cy="0"/>
          </a:xfrm>
          <a:prstGeom prst="line">
            <a:avLst/>
          </a:prstGeom>
          <a:ln>
            <a:solidFill>
              <a:srgbClr val="007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56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0F2A-B7A7-4A08-81E8-E26E476C85C0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38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730829"/>
            <a:ext cx="3886200" cy="44461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730829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3373-8EE8-49A2-9C5C-AFA259BDA9BF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73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7249"/>
            <a:ext cx="7886700" cy="657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6BF7-E16A-4AD3-BD4E-192AFC7041F1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0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CE70-4905-479B-9C2F-AF43ED2A0301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54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D2D-9F87-4F7C-A2F9-2AB8F67D721C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85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97200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79EB-7EE1-44C8-BCA3-37051F83F35E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83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88219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D912-3749-455C-B4A5-2E19E8E0225B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840460"/>
            <a:ext cx="7886700" cy="637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44133"/>
            <a:ext cx="7886700" cy="4432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2410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9EC82-CF6C-4DE6-93E4-7620A333076C}" type="datetime1">
              <a:rPr lang="en-GB" smtClean="0"/>
              <a:pPr/>
              <a:t>02/02/2015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2410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2410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3A09C-679F-49E5-9F3A-D29A034CA86F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008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62467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007A5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0" y="245531"/>
            <a:ext cx="9144000" cy="93134"/>
          </a:xfrm>
          <a:prstGeom prst="rect">
            <a:avLst/>
          </a:prstGeom>
          <a:solidFill>
            <a:srgbClr val="0070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21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jiqweb.org/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eise@jiqweb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mailto:linda.neubauer@uni-oldenburg.de" TargetMode="External"/><Relationship Id="rId10" Type="http://schemas.openxmlformats.org/officeDocument/2006/relationships/image" Target="../media/image3.png"/><Relationship Id="rId4" Type="http://schemas.openxmlformats.org/officeDocument/2006/relationships/hyperlink" Target="mailto:m.palovic@jacobs-university.de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food-nutrition.nl/assets/sites/4/InterregDldNl2-288x2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907" y="5481142"/>
            <a:ext cx="885826" cy="91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1963736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“A level playing field for the European biogas and green gas markets”</a:t>
            </a:r>
            <a:endParaRPr lang="en-GB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25800"/>
            <a:ext cx="6858000" cy="2032000"/>
          </a:xfrm>
        </p:spPr>
        <p:txBody>
          <a:bodyPr>
            <a:normAutofit/>
          </a:bodyPr>
          <a:lstStyle/>
          <a:p>
            <a:endParaRPr lang="nl-NL" sz="800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Leelawadee" panose="020B0502040204020203" pitchFamily="34" charset="-34"/>
            </a:endParaRPr>
          </a:p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Leelawadee" panose="020B0502040204020203" pitchFamily="34" charset="-34"/>
              </a:rPr>
              <a:t>Side-Event Energy </a:t>
            </a:r>
            <a:r>
              <a:rPr lang="nl-NL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Leelawadee" panose="020B0502040204020203" pitchFamily="34" charset="-34"/>
              </a:rPr>
              <a:t>Convention</a:t>
            </a: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Leelawadee" panose="020B0502040204020203" pitchFamily="34" charset="-34"/>
              </a:rPr>
              <a:t> Groningen, </a:t>
            </a:r>
            <a:b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Leelawadee" panose="020B0502040204020203" pitchFamily="34" charset="-34"/>
              </a:rPr>
            </a:br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Leelawadee" panose="020B0502040204020203" pitchFamily="34" charset="-34"/>
              </a:rPr>
              <a:t>19 November 2014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  <a:latin typeface="Calibri Light" panose="020F0302020204030204" pitchFamily="34" charset="0"/>
              <a:cs typeface="Leelawadee" panose="020B0502040204020203" pitchFamily="34" charset="-34"/>
            </a:endParaRPr>
          </a:p>
        </p:txBody>
      </p:sp>
      <p:pic>
        <p:nvPicPr>
          <p:cNvPr id="1026" name="Picture 2" descr="https://www.deutschland-nederland.eu/fileadmin/template/img/interreg-footer.jpg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841" y="4682065"/>
            <a:ext cx="3150003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86407" y="5697453"/>
            <a:ext cx="2461054" cy="424459"/>
          </a:xfrm>
          <a:prstGeom prst="rect">
            <a:avLst/>
          </a:prstGeom>
          <a:solidFill>
            <a:srgbClr val="008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" name="Picture 18" descr="JIN 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392" y="5779110"/>
            <a:ext cx="782583" cy="53621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104516" y="5892512"/>
            <a:ext cx="22203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Climate and Sustainability</a:t>
            </a:r>
            <a:endParaRPr lang="en-GB" sz="85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12" descr="http://upload.wikimedia.org/wikipedia/en/b/bf/Jacobs_University_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146" y="5515754"/>
            <a:ext cx="2038555" cy="876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 descr="http://www.chik.de/bilder/uni_o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098" y="5647323"/>
            <a:ext cx="2128349" cy="65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38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569521"/>
            <a:ext cx="8078745" cy="637953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Limitations of convergence analysis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Full institutional convergence is a time consuming process</a:t>
            </a:r>
          </a:p>
          <a:p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 common renewable energy and climate target(s)</a:t>
            </a:r>
          </a:p>
          <a:p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Public funds / budgets are unlikely to be shared</a:t>
            </a:r>
          </a:p>
          <a:p>
            <a:endParaRPr lang="en-GB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Both DE and NL schemes are stimulating production and provide only minimal scope for cross-border trade in </a:t>
            </a:r>
            <a:r>
              <a:rPr lang="en-GB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biomethane</a:t>
            </a: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certificates</a:t>
            </a:r>
          </a:p>
          <a:p>
            <a:endParaRPr lang="en-GB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So, other mechanisms and instruments (e.g. quota and title trade schemes) need to be developed if one wants to increase overall market efficiency.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4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Towards demand-side incentives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Cross-border trade increases </a:t>
            </a:r>
            <a:r>
              <a:rPr lang="en-GB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allocative</a:t>
            </a: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efficiency (</a:t>
            </a:r>
            <a:r>
              <a:rPr lang="en-GB" sz="2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meet obligations at lowest cost level</a:t>
            </a: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Production subsidies only benefit from </a:t>
            </a:r>
            <a:r>
              <a:rPr lang="en-GB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allocative</a:t>
            </a: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efficiency (competitive bidding) within national borders</a:t>
            </a:r>
          </a:p>
          <a:p>
            <a:endParaRPr lang="en-GB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minimum level of institutional convergence is needed for effective and efficient cross-border trade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Mass-balancing (NL-style)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Implement quota-title trade schemes (end-user/supply oriented – CO2-credits, </a:t>
            </a:r>
            <a:r>
              <a:rPr lang="en-GB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Biotickets</a:t>
            </a: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GoOs</a:t>
            </a: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etc..)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Address ‘old’ versus ‘new’ regime competition (phase out EEG/SDE)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Harmonize positive lists, and grid-connection regimes 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Sustainability certification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Alternatives to feed-in schemes?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6"/>
            <a:ext cx="7886700" cy="946149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European Commission: subsidies to be phased out!</a:t>
            </a:r>
          </a:p>
          <a:p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 there a real and promising alternative?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114300" y="2335318"/>
          <a:ext cx="8867775" cy="28081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34520"/>
                <a:gridCol w="1009479"/>
                <a:gridCol w="1060461"/>
                <a:gridCol w="992484"/>
                <a:gridCol w="1577097"/>
                <a:gridCol w="2093734"/>
              </a:tblGrid>
              <a:tr h="43902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b="1" u="none" strike="noStrike" noProof="0" dirty="0" smtClean="0">
                          <a:solidFill>
                            <a:schemeClr val="bg1"/>
                          </a:solidFill>
                        </a:rPr>
                        <a:t>Instrument </a:t>
                      </a:r>
                      <a:endParaRPr lang="en-GB" sz="1600" b="1" i="0" u="none" strike="noStrike" noProof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012" marR="7012" marT="7012" marB="0">
                    <a:solidFill>
                      <a:srgbClr val="0086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b="1" u="none" strike="noStrike" noProof="0" smtClean="0">
                          <a:solidFill>
                            <a:schemeClr val="bg1"/>
                          </a:solidFill>
                        </a:rPr>
                        <a:t>Price </a:t>
                      </a:r>
                    </a:p>
                    <a:p>
                      <a:pPr algn="ctr" rtl="0" fontAlgn="t"/>
                      <a:r>
                        <a:rPr lang="en-GB" sz="1600" b="1" u="none" strike="noStrike" noProof="0" smtClean="0">
                          <a:solidFill>
                            <a:schemeClr val="bg1"/>
                          </a:solidFill>
                        </a:rPr>
                        <a:t>(all-in) </a:t>
                      </a:r>
                      <a:endParaRPr lang="en-GB" sz="1600" b="1" i="0" u="none" strike="noStrike" noProof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012" marR="7012" marT="7012" marB="0">
                    <a:solidFill>
                      <a:srgbClr val="0086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b="1" u="none" strike="noStrike" noProof="0" smtClean="0">
                          <a:solidFill>
                            <a:schemeClr val="bg1"/>
                          </a:solidFill>
                        </a:rPr>
                        <a:t>‘Green Value’ </a:t>
                      </a:r>
                      <a:endParaRPr lang="en-GB" sz="1600" b="1" i="0" u="none" strike="noStrike" noProof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012" marR="7012" marT="7012" marB="0">
                    <a:solidFill>
                      <a:srgbClr val="0086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b="1" u="none" strike="noStrike" noProof="0" smtClean="0">
                          <a:solidFill>
                            <a:schemeClr val="bg1"/>
                          </a:solidFill>
                        </a:rPr>
                        <a:t>Energy price </a:t>
                      </a:r>
                      <a:endParaRPr lang="en-GB" sz="1600" b="1" i="0" u="none" strike="noStrike" noProof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012" marR="7012" marT="7012" marB="0">
                    <a:solidFill>
                      <a:srgbClr val="0086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b="1" u="none" strike="noStrike" noProof="0" dirty="0" smtClean="0">
                          <a:solidFill>
                            <a:schemeClr val="bg1"/>
                          </a:solidFill>
                        </a:rPr>
                        <a:t>x-times increase in ‘Green Value’</a:t>
                      </a:r>
                      <a:endParaRPr lang="en-GB" sz="1600" b="1" i="0" u="none" strike="noStrike" noProof="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012" marR="7012" marT="7012" marB="0">
                    <a:solidFill>
                      <a:srgbClr val="00865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b="1" u="none" strike="noStrike" noProof="0" smtClean="0">
                          <a:solidFill>
                            <a:schemeClr val="bg1"/>
                          </a:solidFill>
                        </a:rPr>
                        <a:t>When substitute for feed-in? </a:t>
                      </a:r>
                      <a:endParaRPr lang="en-GB" sz="1600" b="1" i="0" u="none" strike="noStrike" noProof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012" marR="7012" marT="7012" marB="0">
                    <a:solidFill>
                      <a:srgbClr val="00865A"/>
                    </a:solidFill>
                  </a:tcPr>
                </a:tc>
              </a:tr>
              <a:tr h="322765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u="none" strike="noStrike" noProof="0" smtClean="0"/>
                        <a:t>EEG (ref.</a:t>
                      </a:r>
                      <a:r>
                        <a:rPr lang="en-GB" sz="1600" u="none" strike="noStrike" baseline="0" noProof="0" smtClean="0"/>
                        <a:t> facility)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0,67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0,42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0,25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u="none" strike="noStrike" noProof="0" smtClean="0"/>
                        <a:t>-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u="none" strike="noStrike" noProof="0" smtClean="0"/>
                        <a:t>-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</a:tr>
              <a:tr h="314325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u="none" strike="noStrike" noProof="0" smtClean="0"/>
                        <a:t>SDE (ref-facility)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0,65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0,4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0,25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u="none" strike="noStrike" noProof="0" smtClean="0"/>
                        <a:t>-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u="none" strike="noStrike" noProof="0" smtClean="0"/>
                        <a:t>-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u="none" strike="noStrike" noProof="0" smtClean="0"/>
                        <a:t>Guarantee of Origin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-</a:t>
                      </a:r>
                      <a:r>
                        <a:rPr lang="en-GB" sz="1600" u="none" strike="noStrike" baseline="-25000" noProof="0" smtClean="0"/>
                        <a:t>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0,06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0,25</a:t>
                      </a:r>
                      <a:r>
                        <a:rPr lang="en-GB" sz="1600" u="none" strike="noStrike" noProof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GB" sz="1600" b="0" i="0" u="none" strike="noStrike" noProof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noProof="0" smtClean="0"/>
                        <a:t>6,7</a:t>
                      </a:r>
                      <a:endParaRPr lang="en-GB" sz="1600" b="1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u="none" strike="noStrike" noProof="0" smtClean="0"/>
                        <a:t>60 EUR/MWh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</a:tr>
              <a:tr h="295275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u="none" strike="noStrike" noProof="0" smtClean="0"/>
                        <a:t>EUA (direct emissions)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-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0,012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0,25</a:t>
                      </a:r>
                      <a:r>
                        <a:rPr lang="en-GB" sz="1600" u="none" strike="noStrike" noProof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GB" sz="1600" b="0" i="0" u="none" strike="noStrike" noProof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noProof="0" smtClean="0"/>
                        <a:t>33,3</a:t>
                      </a:r>
                      <a:endParaRPr lang="en-GB" sz="1600" b="1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u="none" strike="noStrike" noProof="0" smtClean="0"/>
                        <a:t>215 EUR/tCO</a:t>
                      </a:r>
                      <a:r>
                        <a:rPr lang="en-GB" sz="1600" u="none" strike="noStrike" baseline="-25000" noProof="0" smtClean="0"/>
                        <a:t>2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</a:tr>
              <a:tr h="295275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u="none" strike="noStrike" noProof="0" smtClean="0"/>
                        <a:t>NL - Bioticket (single) 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-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0,16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0,25</a:t>
                      </a:r>
                      <a:r>
                        <a:rPr lang="en-GB" sz="1600" u="none" strike="noStrike" noProof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GB" sz="1600" b="0" i="0" u="none" strike="noStrike" noProof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noProof="0" smtClean="0"/>
                        <a:t>2,5</a:t>
                      </a:r>
                      <a:endParaRPr lang="en-GB" sz="1600" b="1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u="none" strike="noStrike" noProof="0" smtClean="0"/>
                        <a:t>21 EUR/ticket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</a:tr>
              <a:tr h="257175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u="none" strike="noStrike" noProof="0" smtClean="0"/>
                        <a:t>NL - Bioticket (double)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-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0,32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0,25</a:t>
                      </a:r>
                      <a:r>
                        <a:rPr lang="en-GB" sz="1600" u="none" strike="noStrike" noProof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GB" sz="1600" b="0" i="0" u="none" strike="noStrike" noProof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noProof="0" smtClean="0"/>
                        <a:t>1,3</a:t>
                      </a:r>
                      <a:endParaRPr lang="en-GB" sz="1600" b="1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1600" u="none" strike="noStrike" noProof="0" smtClean="0"/>
                        <a:t>11 EUR/ticket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</a:tr>
              <a:tr h="26670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u="none" strike="noStrike" noProof="0" smtClean="0"/>
                        <a:t>DE – Bioticket (single)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-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dirty="0" smtClean="0"/>
                        <a:t>0,26</a:t>
                      </a:r>
                      <a:r>
                        <a:rPr lang="en-GB" sz="1600" u="none" strike="noStrike" baseline="0" noProof="0" dirty="0" smtClean="0"/>
                        <a:t> - 0,4</a:t>
                      </a:r>
                      <a:endParaRPr lang="en-GB" sz="16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0,25</a:t>
                      </a:r>
                      <a:r>
                        <a:rPr lang="en-GB" sz="1600" u="none" strike="noStrike" noProof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GB" sz="1600" b="0" i="0" u="none" strike="noStrike" noProof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noProof="0" dirty="0" smtClean="0"/>
                        <a:t>1,7</a:t>
                      </a:r>
                      <a:endParaRPr lang="en-GB" sz="16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noProof="0" smtClean="0"/>
                        <a:t>-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</a:tr>
              <a:tr h="257175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600" u="none" strike="noStrike" noProof="0" smtClean="0"/>
                        <a:t>DE – Bioticket (double) 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-</a:t>
                      </a:r>
                      <a:endParaRPr lang="en-GB" sz="16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dirty="0" smtClean="0"/>
                        <a:t>0,53 - 0,79</a:t>
                      </a:r>
                      <a:endParaRPr lang="en-GB" sz="16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u="none" strike="noStrike" noProof="0" smtClean="0"/>
                        <a:t>0,25</a:t>
                      </a:r>
                      <a:r>
                        <a:rPr lang="en-GB" sz="1600" u="none" strike="noStrike" noProof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GB" sz="1600" b="0" i="0" u="none" strike="noStrike" noProof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012" marR="7012" marT="701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1" u="none" strike="noStrike" noProof="0" dirty="0" smtClean="0"/>
                        <a:t>0,9</a:t>
                      </a:r>
                      <a:endParaRPr lang="en-GB" sz="1600" b="1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u="none" strike="noStrike" noProof="0" dirty="0" smtClean="0"/>
                        <a:t>-</a:t>
                      </a:r>
                      <a:endParaRPr lang="en-GB" sz="16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12" marR="7012" marT="7012" marB="0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5334000"/>
            <a:ext cx="7886700" cy="116522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Price stability and range?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Long-term certainty?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Supply – demand volumes?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What share ends-up with producer (intermediaries)?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731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748017" y="2441684"/>
            <a:ext cx="3474475" cy="11826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“A level </a:t>
            </a:r>
            <a:r>
              <a:rPr kumimoji="0" lang="nl-NL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playing</a:t>
            </a:r>
            <a:r>
              <a:rPr kumimoji="0" lang="nl-NL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field </a:t>
            </a:r>
            <a:r>
              <a:rPr kumimoji="0" lang="nl-NL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0" lang="nl-NL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the </a:t>
            </a:r>
            <a:r>
              <a:rPr kumimoji="0" lang="nl-NL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European</a:t>
            </a:r>
            <a:r>
              <a:rPr kumimoji="0" lang="nl-NL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biogas and green gas </a:t>
            </a:r>
            <a:r>
              <a:rPr kumimoji="0" lang="nl-NL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markets</a:t>
            </a:r>
            <a:r>
              <a:rPr kumimoji="0" lang="nl-NL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”</a:t>
            </a:r>
            <a:endParaRPr kumimoji="0" lang="en-GB" sz="17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8688" y="1375188"/>
            <a:ext cx="3362325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Contact(s)</a:t>
            </a:r>
          </a:p>
          <a:p>
            <a:endParaRPr lang="en-GB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en-GB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Eise</a:t>
            </a: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Spijker</a:t>
            </a: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JIN Climate and Sustainability</a:t>
            </a:r>
            <a:b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Laan</a:t>
            </a: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Corpus den Hoorn 300</a:t>
            </a:r>
            <a:b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9728 JT Groningen (NL)</a:t>
            </a:r>
          </a:p>
          <a:p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phone: 	+31 (0) 50 524 8431</a:t>
            </a:r>
            <a:b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mobile: 	+31 (0) 6 2806 4653</a:t>
            </a:r>
          </a:p>
          <a:p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email: 	</a:t>
            </a: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eise@jiqweb.org</a:t>
            </a: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www.jiqweb.org</a:t>
            </a: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Martin </a:t>
            </a:r>
            <a:r>
              <a:rPr lang="en-GB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Palovic</a:t>
            </a:r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Jacobs University</a:t>
            </a:r>
          </a:p>
          <a:p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m.palovic@jacobs-university.de</a:t>
            </a: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Linda </a:t>
            </a:r>
            <a:r>
              <a:rPr lang="en-GB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Neubauer</a:t>
            </a:r>
            <a:endParaRPr lang="en-GB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University of Oldenburg</a:t>
            </a:r>
          </a:p>
          <a:p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5"/>
              </a:rPr>
              <a:t>linda.neubauer@uni-oldenburg.de</a:t>
            </a:r>
            <a:r>
              <a:rPr lang="en-GB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679604" y="1251364"/>
            <a:ext cx="0" cy="3650150"/>
          </a:xfrm>
          <a:prstGeom prst="line">
            <a:avLst/>
          </a:prstGeom>
          <a:ln w="38100">
            <a:solidFill>
              <a:srgbClr val="008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4" descr="http://www.food-nutrition.nl/assets/sites/4/InterregDldNl2-288x29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907" y="5481142"/>
            <a:ext cx="885826" cy="91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386407" y="5697453"/>
            <a:ext cx="2461054" cy="424459"/>
          </a:xfrm>
          <a:prstGeom prst="rect">
            <a:avLst/>
          </a:prstGeom>
          <a:solidFill>
            <a:srgbClr val="008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" name="Picture 20" descr="JIN log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14392" y="5779110"/>
            <a:ext cx="782583" cy="53621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104516" y="5892512"/>
            <a:ext cx="22203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50" b="1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Climate and Sustainability</a:t>
            </a:r>
            <a:endParaRPr lang="en-GB" sz="85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12" descr="http://upload.wikimedia.org/wikipedia/en/b/bf/Jacobs_University_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146" y="5515754"/>
            <a:ext cx="2038555" cy="876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http://www.chik.de/bilder/uni_ol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398" y="5647323"/>
            <a:ext cx="2128349" cy="65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s://www.deutschland-nederland.eu/fileadmin/template/img/interreg-footer.jpg"/>
          <p:cNvPicPr>
            <a:picLocks noChangeAspect="1" noChangeArrowheads="1"/>
          </p:cNvPicPr>
          <p:nvPr/>
        </p:nvPicPr>
        <p:blipFill>
          <a:blip r:embed="rId10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07" y="2023533"/>
            <a:ext cx="3150003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25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Project background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49400"/>
            <a:ext cx="8047806" cy="490393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Possibilities for </a:t>
            </a: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cross-</a:t>
            </a:r>
            <a:b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</a:b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border trading</a:t>
            </a: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 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Influence of national institutional differences on </a:t>
            </a: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competition</a:t>
            </a: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1000"/>
              </a:spcAft>
            </a:pP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Optimising and fine-tuning </a:t>
            </a: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(remove market distortions for cross-border trade and avoid inefficiencies).</a:t>
            </a:r>
          </a:p>
          <a:p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B7461-88E3-4898-82EC-B4F9CA7E9B2D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Gas-Grünes Gas project 18</a:t>
            </a:r>
            <a:endParaRPr lang="nl-NL" dirty="0"/>
          </a:p>
        </p:txBody>
      </p:sp>
      <p:pic>
        <p:nvPicPr>
          <p:cNvPr id="6" name="Picture 2" descr="http://icons.iconarchive.com/icons/custom-icon-design/flag-3/256/Netherlands-Flag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900" y="1408511"/>
            <a:ext cx="1022436" cy="102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icons.iconarchive.com/icons/custom-icon-design/flag-2/256/Germany-Flag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458" y="1408511"/>
            <a:ext cx="1022436" cy="102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www.tricity.wsu.edu/bsel/images/bsel-icon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251992"/>
            <a:ext cx="1335474" cy="133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4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National differences (overview)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INTERREG </a:t>
            </a:r>
            <a:r>
              <a:rPr lang="en-US" dirty="0" err="1" smtClean="0"/>
              <a:t>IVa</a:t>
            </a:r>
            <a:r>
              <a:rPr lang="en-US" dirty="0" smtClean="0"/>
              <a:t> </a:t>
            </a:r>
            <a:r>
              <a:rPr lang="en-US" dirty="0" err="1" smtClean="0"/>
              <a:t>Groen</a:t>
            </a:r>
            <a:r>
              <a:rPr lang="en-US" dirty="0" smtClean="0"/>
              <a:t> gas - level playing field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94651878"/>
              </p:ext>
            </p:extLst>
          </p:nvPr>
        </p:nvGraphicFramePr>
        <p:xfrm>
          <a:off x="647700" y="1701800"/>
          <a:ext cx="8013700" cy="455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nip Diagonal Corner Rectangle 7"/>
          <p:cNvSpPr/>
          <p:nvPr/>
        </p:nvSpPr>
        <p:spPr>
          <a:xfrm>
            <a:off x="565150" y="1631950"/>
            <a:ext cx="723900" cy="508000"/>
          </a:xfrm>
          <a:prstGeom prst="snip2DiagRect">
            <a:avLst/>
          </a:prstGeom>
          <a:solidFill>
            <a:srgbClr val="008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Trebuchet MS" panose="020B0603020202020204" pitchFamily="34" charset="0"/>
                <a:cs typeface="Leelawadee" panose="020B0502040204020203" pitchFamily="34" charset="-34"/>
              </a:rPr>
              <a:t>1</a:t>
            </a:r>
            <a:endParaRPr lang="en-GB" sz="1600" b="1" dirty="0">
              <a:latin typeface="Trebuchet MS" panose="020B0603020202020204" pitchFamily="34" charset="0"/>
              <a:cs typeface="Leelawadee" panose="020B0502040204020203" pitchFamily="34" charset="-34"/>
            </a:endParaRPr>
          </a:p>
        </p:txBody>
      </p:sp>
      <p:sp>
        <p:nvSpPr>
          <p:cNvPr id="9" name="Snip Diagonal Corner Rectangle 8"/>
          <p:cNvSpPr/>
          <p:nvPr/>
        </p:nvSpPr>
        <p:spPr>
          <a:xfrm>
            <a:off x="3308350" y="1622425"/>
            <a:ext cx="723900" cy="508000"/>
          </a:xfrm>
          <a:prstGeom prst="snip2DiagRect">
            <a:avLst/>
          </a:prstGeom>
          <a:solidFill>
            <a:srgbClr val="008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latin typeface="Trebuchet MS" panose="020B0603020202020204" pitchFamily="34" charset="0"/>
                <a:cs typeface="Leelawadee" panose="020B0502040204020203" pitchFamily="34" charset="-34"/>
              </a:rPr>
              <a:t>2</a:t>
            </a:r>
            <a:endParaRPr lang="en-GB" sz="1600" b="1" dirty="0">
              <a:latin typeface="Trebuchet MS" panose="020B0603020202020204" pitchFamily="34" charset="0"/>
              <a:cs typeface="Leelawadee" panose="020B0502040204020203" pitchFamily="34" charset="-34"/>
            </a:endParaRPr>
          </a:p>
        </p:txBody>
      </p:sp>
      <p:sp>
        <p:nvSpPr>
          <p:cNvPr id="10" name="Snip Diagonal Corner Rectangle 9"/>
          <p:cNvSpPr/>
          <p:nvPr/>
        </p:nvSpPr>
        <p:spPr>
          <a:xfrm>
            <a:off x="6032500" y="1622425"/>
            <a:ext cx="723900" cy="508000"/>
          </a:xfrm>
          <a:prstGeom prst="snip2DiagRect">
            <a:avLst/>
          </a:prstGeom>
          <a:solidFill>
            <a:srgbClr val="008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latin typeface="Trebuchet MS" panose="020B0603020202020204" pitchFamily="34" charset="0"/>
                <a:cs typeface="Leelawadee" panose="020B0502040204020203" pitchFamily="34" charset="-34"/>
              </a:rPr>
              <a:t>3</a:t>
            </a:r>
            <a:endParaRPr lang="en-GB" sz="1600" b="1" dirty="0">
              <a:latin typeface="Trebuchet MS" panose="020B0603020202020204" pitchFamily="34" charset="0"/>
              <a:cs typeface="Leelawadee" panose="020B0502040204020203" pitchFamily="34" charset="-34"/>
            </a:endParaRPr>
          </a:p>
        </p:txBody>
      </p:sp>
      <p:sp>
        <p:nvSpPr>
          <p:cNvPr id="11" name="Snip Diagonal Corner Rectangle 10"/>
          <p:cNvSpPr/>
          <p:nvPr/>
        </p:nvSpPr>
        <p:spPr>
          <a:xfrm>
            <a:off x="574675" y="3994150"/>
            <a:ext cx="723900" cy="508000"/>
          </a:xfrm>
          <a:prstGeom prst="snip2DiagRect">
            <a:avLst/>
          </a:prstGeom>
          <a:solidFill>
            <a:srgbClr val="008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latin typeface="Trebuchet MS" panose="020B0603020202020204" pitchFamily="34" charset="0"/>
                <a:cs typeface="Leelawadee" panose="020B0502040204020203" pitchFamily="34" charset="-34"/>
              </a:rPr>
              <a:t>4</a:t>
            </a:r>
            <a:endParaRPr lang="en-GB" sz="1600" b="1" dirty="0">
              <a:latin typeface="Trebuchet MS" panose="020B0603020202020204" pitchFamily="34" charset="0"/>
              <a:cs typeface="Leelawadee" panose="020B0502040204020203" pitchFamily="34" charset="-34"/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>
            <a:off x="3317875" y="3994150"/>
            <a:ext cx="723900" cy="508000"/>
          </a:xfrm>
          <a:prstGeom prst="snip2DiagRect">
            <a:avLst/>
          </a:prstGeom>
          <a:solidFill>
            <a:srgbClr val="008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latin typeface="Trebuchet MS" panose="020B0603020202020204" pitchFamily="34" charset="0"/>
                <a:cs typeface="Leelawadee" panose="020B0502040204020203" pitchFamily="34" charset="-34"/>
              </a:rPr>
              <a:t>5</a:t>
            </a:r>
            <a:endParaRPr lang="en-GB" sz="1600" b="1" dirty="0">
              <a:latin typeface="Trebuchet MS" panose="020B0603020202020204" pitchFamily="34" charset="0"/>
              <a:cs typeface="Leelawadee" panose="020B0502040204020203" pitchFamily="34" charset="-34"/>
            </a:endParaRPr>
          </a:p>
        </p:txBody>
      </p:sp>
      <p:sp>
        <p:nvSpPr>
          <p:cNvPr id="13" name="Snip Diagonal Corner Rectangle 12"/>
          <p:cNvSpPr/>
          <p:nvPr/>
        </p:nvSpPr>
        <p:spPr>
          <a:xfrm>
            <a:off x="6042025" y="4003675"/>
            <a:ext cx="723900" cy="508000"/>
          </a:xfrm>
          <a:prstGeom prst="snip2DiagRect">
            <a:avLst/>
          </a:prstGeom>
          <a:solidFill>
            <a:srgbClr val="008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latin typeface="Trebuchet MS" panose="020B0603020202020204" pitchFamily="34" charset="0"/>
                <a:cs typeface="Leelawadee" panose="020B0502040204020203" pitchFamily="34" charset="-34"/>
              </a:rPr>
              <a:t>6</a:t>
            </a:r>
            <a:endParaRPr lang="en-GB" sz="1600" b="1" dirty="0">
              <a:latin typeface="Trebuchet MS" panose="020B0603020202020204" pitchFamily="34" charset="0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074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Convergence framework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9401"/>
            <a:ext cx="6997286" cy="4627562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Institutional differences can create </a:t>
            </a:r>
            <a:r>
              <a:rPr lang="en-GB" sz="24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market inefficiencies</a:t>
            </a: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“Is full policy harmonisation beneficial for cross-border trade between the Netherlands and Germany?”</a:t>
            </a:r>
          </a:p>
          <a:p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 Convergence scenarios </a:t>
            </a:r>
            <a:b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(full harmonisation)</a:t>
            </a:r>
          </a:p>
          <a:p>
            <a:pPr lvl="1"/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Which market stakeholders </a:t>
            </a: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gain and </a:t>
            </a: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lose </a:t>
            </a: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		  from </a:t>
            </a: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convergence</a:t>
            </a: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16" name="Groep 15"/>
          <p:cNvGrpSpPr/>
          <p:nvPr/>
        </p:nvGrpSpPr>
        <p:grpSpPr>
          <a:xfrm>
            <a:off x="5973567" y="3164885"/>
            <a:ext cx="3141908" cy="3215973"/>
            <a:chOff x="3655368" y="2982467"/>
            <a:chExt cx="3141908" cy="3215973"/>
          </a:xfrm>
        </p:grpSpPr>
        <p:grpSp>
          <p:nvGrpSpPr>
            <p:cNvPr id="6" name="Groep 5"/>
            <p:cNvGrpSpPr/>
            <p:nvPr/>
          </p:nvGrpSpPr>
          <p:grpSpPr>
            <a:xfrm>
              <a:off x="3655368" y="2982467"/>
              <a:ext cx="3141908" cy="3215973"/>
              <a:chOff x="5471287" y="2831512"/>
              <a:chExt cx="3141908" cy="3215973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5548735" y="2831512"/>
                <a:ext cx="3064460" cy="3215973"/>
                <a:chOff x="6148917" y="3488401"/>
                <a:chExt cx="2438519" cy="2559084"/>
              </a:xfrm>
            </p:grpSpPr>
            <p:sp>
              <p:nvSpPr>
                <p:cNvPr id="7" name="Freeform 6"/>
                <p:cNvSpPr/>
                <p:nvPr/>
              </p:nvSpPr>
              <p:spPr>
                <a:xfrm>
                  <a:off x="6679175" y="3488401"/>
                  <a:ext cx="1908261" cy="2559084"/>
                </a:xfrm>
                <a:custGeom>
                  <a:avLst/>
                  <a:gdLst>
                    <a:gd name="connsiteX0" fmla="*/ 517 w 1908261"/>
                    <a:gd name="connsiteY0" fmla="*/ 1555784 h 2559084"/>
                    <a:gd name="connsiteX1" fmla="*/ 32267 w 1908261"/>
                    <a:gd name="connsiteY1" fmla="*/ 1689134 h 2559084"/>
                    <a:gd name="connsiteX2" fmla="*/ 44967 w 1908261"/>
                    <a:gd name="connsiteY2" fmla="*/ 1720884 h 2559084"/>
                    <a:gd name="connsiteX3" fmla="*/ 57667 w 1908261"/>
                    <a:gd name="connsiteY3" fmla="*/ 1758984 h 2559084"/>
                    <a:gd name="connsiteX4" fmla="*/ 70367 w 1908261"/>
                    <a:gd name="connsiteY4" fmla="*/ 1778034 h 2559084"/>
                    <a:gd name="connsiteX5" fmla="*/ 76717 w 1908261"/>
                    <a:gd name="connsiteY5" fmla="*/ 1797084 h 2559084"/>
                    <a:gd name="connsiteX6" fmla="*/ 89417 w 1908261"/>
                    <a:gd name="connsiteY6" fmla="*/ 1828834 h 2559084"/>
                    <a:gd name="connsiteX7" fmla="*/ 102117 w 1908261"/>
                    <a:gd name="connsiteY7" fmla="*/ 1873284 h 2559084"/>
                    <a:gd name="connsiteX8" fmla="*/ 108467 w 1908261"/>
                    <a:gd name="connsiteY8" fmla="*/ 1892334 h 2559084"/>
                    <a:gd name="connsiteX9" fmla="*/ 121167 w 1908261"/>
                    <a:gd name="connsiteY9" fmla="*/ 1911384 h 2559084"/>
                    <a:gd name="connsiteX10" fmla="*/ 171967 w 1908261"/>
                    <a:gd name="connsiteY10" fmla="*/ 1924084 h 2559084"/>
                    <a:gd name="connsiteX11" fmla="*/ 229117 w 1908261"/>
                    <a:gd name="connsiteY11" fmla="*/ 1943134 h 2559084"/>
                    <a:gd name="connsiteX12" fmla="*/ 248167 w 1908261"/>
                    <a:gd name="connsiteY12" fmla="*/ 1949484 h 2559084"/>
                    <a:gd name="connsiteX13" fmla="*/ 311667 w 1908261"/>
                    <a:gd name="connsiteY13" fmla="*/ 1955834 h 2559084"/>
                    <a:gd name="connsiteX14" fmla="*/ 337067 w 1908261"/>
                    <a:gd name="connsiteY14" fmla="*/ 1962184 h 2559084"/>
                    <a:gd name="connsiteX15" fmla="*/ 356117 w 1908261"/>
                    <a:gd name="connsiteY15" fmla="*/ 1981234 h 2559084"/>
                    <a:gd name="connsiteX16" fmla="*/ 375167 w 1908261"/>
                    <a:gd name="connsiteY16" fmla="*/ 1993934 h 2559084"/>
                    <a:gd name="connsiteX17" fmla="*/ 381517 w 1908261"/>
                    <a:gd name="connsiteY17" fmla="*/ 2159034 h 2559084"/>
                    <a:gd name="connsiteX18" fmla="*/ 368817 w 1908261"/>
                    <a:gd name="connsiteY18" fmla="*/ 2216184 h 2559084"/>
                    <a:gd name="connsiteX19" fmla="*/ 362467 w 1908261"/>
                    <a:gd name="connsiteY19" fmla="*/ 2241584 h 2559084"/>
                    <a:gd name="connsiteX20" fmla="*/ 349767 w 1908261"/>
                    <a:gd name="connsiteY20" fmla="*/ 2260634 h 2559084"/>
                    <a:gd name="connsiteX21" fmla="*/ 330717 w 1908261"/>
                    <a:gd name="connsiteY21" fmla="*/ 2305084 h 2559084"/>
                    <a:gd name="connsiteX22" fmla="*/ 305317 w 1908261"/>
                    <a:gd name="connsiteY22" fmla="*/ 2343184 h 2559084"/>
                    <a:gd name="connsiteX23" fmla="*/ 273567 w 1908261"/>
                    <a:gd name="connsiteY23" fmla="*/ 2387634 h 2559084"/>
                    <a:gd name="connsiteX24" fmla="*/ 254517 w 1908261"/>
                    <a:gd name="connsiteY24" fmla="*/ 2425734 h 2559084"/>
                    <a:gd name="connsiteX25" fmla="*/ 241817 w 1908261"/>
                    <a:gd name="connsiteY25" fmla="*/ 2482884 h 2559084"/>
                    <a:gd name="connsiteX26" fmla="*/ 248167 w 1908261"/>
                    <a:gd name="connsiteY26" fmla="*/ 2520984 h 2559084"/>
                    <a:gd name="connsiteX27" fmla="*/ 286267 w 1908261"/>
                    <a:gd name="connsiteY27" fmla="*/ 2527334 h 2559084"/>
                    <a:gd name="connsiteX28" fmla="*/ 400567 w 1908261"/>
                    <a:gd name="connsiteY28" fmla="*/ 2520984 h 2559084"/>
                    <a:gd name="connsiteX29" fmla="*/ 438667 w 1908261"/>
                    <a:gd name="connsiteY29" fmla="*/ 2508284 h 2559084"/>
                    <a:gd name="connsiteX30" fmla="*/ 457717 w 1908261"/>
                    <a:gd name="connsiteY30" fmla="*/ 2501934 h 2559084"/>
                    <a:gd name="connsiteX31" fmla="*/ 502167 w 1908261"/>
                    <a:gd name="connsiteY31" fmla="*/ 2489234 h 2559084"/>
                    <a:gd name="connsiteX32" fmla="*/ 521217 w 1908261"/>
                    <a:gd name="connsiteY32" fmla="*/ 2476534 h 2559084"/>
                    <a:gd name="connsiteX33" fmla="*/ 699017 w 1908261"/>
                    <a:gd name="connsiteY33" fmla="*/ 2489234 h 2559084"/>
                    <a:gd name="connsiteX34" fmla="*/ 718067 w 1908261"/>
                    <a:gd name="connsiteY34" fmla="*/ 2495584 h 2559084"/>
                    <a:gd name="connsiteX35" fmla="*/ 768867 w 1908261"/>
                    <a:gd name="connsiteY35" fmla="*/ 2508284 h 2559084"/>
                    <a:gd name="connsiteX36" fmla="*/ 787917 w 1908261"/>
                    <a:gd name="connsiteY36" fmla="*/ 2514634 h 2559084"/>
                    <a:gd name="connsiteX37" fmla="*/ 832367 w 1908261"/>
                    <a:gd name="connsiteY37" fmla="*/ 2540034 h 2559084"/>
                    <a:gd name="connsiteX38" fmla="*/ 895867 w 1908261"/>
                    <a:gd name="connsiteY38" fmla="*/ 2559084 h 2559084"/>
                    <a:gd name="connsiteX39" fmla="*/ 1003817 w 1908261"/>
                    <a:gd name="connsiteY39" fmla="*/ 2552734 h 2559084"/>
                    <a:gd name="connsiteX40" fmla="*/ 1041917 w 1908261"/>
                    <a:gd name="connsiteY40" fmla="*/ 2540034 h 2559084"/>
                    <a:gd name="connsiteX41" fmla="*/ 1060967 w 1908261"/>
                    <a:gd name="connsiteY41" fmla="*/ 2533684 h 2559084"/>
                    <a:gd name="connsiteX42" fmla="*/ 1080017 w 1908261"/>
                    <a:gd name="connsiteY42" fmla="*/ 2527334 h 2559084"/>
                    <a:gd name="connsiteX43" fmla="*/ 1143517 w 1908261"/>
                    <a:gd name="connsiteY43" fmla="*/ 2514634 h 2559084"/>
                    <a:gd name="connsiteX44" fmla="*/ 1207017 w 1908261"/>
                    <a:gd name="connsiteY44" fmla="*/ 2495584 h 2559084"/>
                    <a:gd name="connsiteX45" fmla="*/ 1245117 w 1908261"/>
                    <a:gd name="connsiteY45" fmla="*/ 2489234 h 2559084"/>
                    <a:gd name="connsiteX46" fmla="*/ 1276867 w 1908261"/>
                    <a:gd name="connsiteY46" fmla="*/ 2476534 h 2559084"/>
                    <a:gd name="connsiteX47" fmla="*/ 1302267 w 1908261"/>
                    <a:gd name="connsiteY47" fmla="*/ 2470184 h 2559084"/>
                    <a:gd name="connsiteX48" fmla="*/ 1321317 w 1908261"/>
                    <a:gd name="connsiteY48" fmla="*/ 2463834 h 2559084"/>
                    <a:gd name="connsiteX49" fmla="*/ 1562617 w 1908261"/>
                    <a:gd name="connsiteY49" fmla="*/ 2470184 h 2559084"/>
                    <a:gd name="connsiteX50" fmla="*/ 1594367 w 1908261"/>
                    <a:gd name="connsiteY50" fmla="*/ 2463834 h 2559084"/>
                    <a:gd name="connsiteX51" fmla="*/ 1588017 w 1908261"/>
                    <a:gd name="connsiteY51" fmla="*/ 2203484 h 2559084"/>
                    <a:gd name="connsiteX52" fmla="*/ 1594367 w 1908261"/>
                    <a:gd name="connsiteY52" fmla="*/ 2165384 h 2559084"/>
                    <a:gd name="connsiteX53" fmla="*/ 1632467 w 1908261"/>
                    <a:gd name="connsiteY53" fmla="*/ 2152684 h 2559084"/>
                    <a:gd name="connsiteX54" fmla="*/ 1651517 w 1908261"/>
                    <a:gd name="connsiteY54" fmla="*/ 2146334 h 2559084"/>
                    <a:gd name="connsiteX55" fmla="*/ 1670567 w 1908261"/>
                    <a:gd name="connsiteY55" fmla="*/ 2139984 h 2559084"/>
                    <a:gd name="connsiteX56" fmla="*/ 1689617 w 1908261"/>
                    <a:gd name="connsiteY56" fmla="*/ 2127284 h 2559084"/>
                    <a:gd name="connsiteX57" fmla="*/ 1708667 w 1908261"/>
                    <a:gd name="connsiteY57" fmla="*/ 2089184 h 2559084"/>
                    <a:gd name="connsiteX58" fmla="*/ 1683267 w 1908261"/>
                    <a:gd name="connsiteY58" fmla="*/ 2032034 h 2559084"/>
                    <a:gd name="connsiteX59" fmla="*/ 1645167 w 1908261"/>
                    <a:gd name="connsiteY59" fmla="*/ 2006634 h 2559084"/>
                    <a:gd name="connsiteX60" fmla="*/ 1607067 w 1908261"/>
                    <a:gd name="connsiteY60" fmla="*/ 1981234 h 2559084"/>
                    <a:gd name="connsiteX61" fmla="*/ 1568967 w 1908261"/>
                    <a:gd name="connsiteY61" fmla="*/ 1943134 h 2559084"/>
                    <a:gd name="connsiteX62" fmla="*/ 1530867 w 1908261"/>
                    <a:gd name="connsiteY62" fmla="*/ 1917734 h 2559084"/>
                    <a:gd name="connsiteX63" fmla="*/ 1473717 w 1908261"/>
                    <a:gd name="connsiteY63" fmla="*/ 1866934 h 2559084"/>
                    <a:gd name="connsiteX64" fmla="*/ 1454667 w 1908261"/>
                    <a:gd name="connsiteY64" fmla="*/ 1854234 h 2559084"/>
                    <a:gd name="connsiteX65" fmla="*/ 1448317 w 1908261"/>
                    <a:gd name="connsiteY65" fmla="*/ 1835184 h 2559084"/>
                    <a:gd name="connsiteX66" fmla="*/ 1422917 w 1908261"/>
                    <a:gd name="connsiteY66" fmla="*/ 1797084 h 2559084"/>
                    <a:gd name="connsiteX67" fmla="*/ 1416567 w 1908261"/>
                    <a:gd name="connsiteY67" fmla="*/ 1771684 h 2559084"/>
                    <a:gd name="connsiteX68" fmla="*/ 1403867 w 1908261"/>
                    <a:gd name="connsiteY68" fmla="*/ 1752634 h 2559084"/>
                    <a:gd name="connsiteX69" fmla="*/ 1384817 w 1908261"/>
                    <a:gd name="connsiteY69" fmla="*/ 1708184 h 2559084"/>
                    <a:gd name="connsiteX70" fmla="*/ 1365767 w 1908261"/>
                    <a:gd name="connsiteY70" fmla="*/ 1581184 h 2559084"/>
                    <a:gd name="connsiteX71" fmla="*/ 1346717 w 1908261"/>
                    <a:gd name="connsiteY71" fmla="*/ 1543084 h 2559084"/>
                    <a:gd name="connsiteX72" fmla="*/ 1340367 w 1908261"/>
                    <a:gd name="connsiteY72" fmla="*/ 1524034 h 2559084"/>
                    <a:gd name="connsiteX73" fmla="*/ 1429267 w 1908261"/>
                    <a:gd name="connsiteY73" fmla="*/ 1517684 h 2559084"/>
                    <a:gd name="connsiteX74" fmla="*/ 1473717 w 1908261"/>
                    <a:gd name="connsiteY74" fmla="*/ 1498634 h 2559084"/>
                    <a:gd name="connsiteX75" fmla="*/ 1499117 w 1908261"/>
                    <a:gd name="connsiteY75" fmla="*/ 1492284 h 2559084"/>
                    <a:gd name="connsiteX76" fmla="*/ 1518167 w 1908261"/>
                    <a:gd name="connsiteY76" fmla="*/ 1485934 h 2559084"/>
                    <a:gd name="connsiteX77" fmla="*/ 1537217 w 1908261"/>
                    <a:gd name="connsiteY77" fmla="*/ 1466884 h 2559084"/>
                    <a:gd name="connsiteX78" fmla="*/ 1556267 w 1908261"/>
                    <a:gd name="connsiteY78" fmla="*/ 1454184 h 2559084"/>
                    <a:gd name="connsiteX79" fmla="*/ 1568967 w 1908261"/>
                    <a:gd name="connsiteY79" fmla="*/ 1435134 h 2559084"/>
                    <a:gd name="connsiteX80" fmla="*/ 1607067 w 1908261"/>
                    <a:gd name="connsiteY80" fmla="*/ 1409734 h 2559084"/>
                    <a:gd name="connsiteX81" fmla="*/ 1626117 w 1908261"/>
                    <a:gd name="connsiteY81" fmla="*/ 1397034 h 2559084"/>
                    <a:gd name="connsiteX82" fmla="*/ 1664217 w 1908261"/>
                    <a:gd name="connsiteY82" fmla="*/ 1371634 h 2559084"/>
                    <a:gd name="connsiteX83" fmla="*/ 1683267 w 1908261"/>
                    <a:gd name="connsiteY83" fmla="*/ 1358934 h 2559084"/>
                    <a:gd name="connsiteX84" fmla="*/ 1734067 w 1908261"/>
                    <a:gd name="connsiteY84" fmla="*/ 1346234 h 2559084"/>
                    <a:gd name="connsiteX85" fmla="*/ 1797567 w 1908261"/>
                    <a:gd name="connsiteY85" fmla="*/ 1333534 h 2559084"/>
                    <a:gd name="connsiteX86" fmla="*/ 1873767 w 1908261"/>
                    <a:gd name="connsiteY86" fmla="*/ 1320834 h 2559084"/>
                    <a:gd name="connsiteX87" fmla="*/ 1892817 w 1908261"/>
                    <a:gd name="connsiteY87" fmla="*/ 1301784 h 2559084"/>
                    <a:gd name="connsiteX88" fmla="*/ 1892817 w 1908261"/>
                    <a:gd name="connsiteY88" fmla="*/ 1136684 h 2559084"/>
                    <a:gd name="connsiteX89" fmla="*/ 1873767 w 1908261"/>
                    <a:gd name="connsiteY89" fmla="*/ 1054134 h 2559084"/>
                    <a:gd name="connsiteX90" fmla="*/ 1867417 w 1908261"/>
                    <a:gd name="connsiteY90" fmla="*/ 1028734 h 2559084"/>
                    <a:gd name="connsiteX91" fmla="*/ 1854717 w 1908261"/>
                    <a:gd name="connsiteY91" fmla="*/ 990634 h 2559084"/>
                    <a:gd name="connsiteX92" fmla="*/ 1842017 w 1908261"/>
                    <a:gd name="connsiteY92" fmla="*/ 971584 h 2559084"/>
                    <a:gd name="connsiteX93" fmla="*/ 1816617 w 1908261"/>
                    <a:gd name="connsiteY93" fmla="*/ 889034 h 2559084"/>
                    <a:gd name="connsiteX94" fmla="*/ 1803917 w 1908261"/>
                    <a:gd name="connsiteY94" fmla="*/ 850934 h 2559084"/>
                    <a:gd name="connsiteX95" fmla="*/ 1797567 w 1908261"/>
                    <a:gd name="connsiteY95" fmla="*/ 831884 h 2559084"/>
                    <a:gd name="connsiteX96" fmla="*/ 1791217 w 1908261"/>
                    <a:gd name="connsiteY96" fmla="*/ 812834 h 2559084"/>
                    <a:gd name="connsiteX97" fmla="*/ 1778517 w 1908261"/>
                    <a:gd name="connsiteY97" fmla="*/ 730284 h 2559084"/>
                    <a:gd name="connsiteX98" fmla="*/ 1772167 w 1908261"/>
                    <a:gd name="connsiteY98" fmla="*/ 711234 h 2559084"/>
                    <a:gd name="connsiteX99" fmla="*/ 1765817 w 1908261"/>
                    <a:gd name="connsiteY99" fmla="*/ 666784 h 2559084"/>
                    <a:gd name="connsiteX100" fmla="*/ 1740417 w 1908261"/>
                    <a:gd name="connsiteY100" fmla="*/ 609634 h 2559084"/>
                    <a:gd name="connsiteX101" fmla="*/ 1721367 w 1908261"/>
                    <a:gd name="connsiteY101" fmla="*/ 546134 h 2559084"/>
                    <a:gd name="connsiteX102" fmla="*/ 1715017 w 1908261"/>
                    <a:gd name="connsiteY102" fmla="*/ 393734 h 2559084"/>
                    <a:gd name="connsiteX103" fmla="*/ 1702317 w 1908261"/>
                    <a:gd name="connsiteY103" fmla="*/ 374684 h 2559084"/>
                    <a:gd name="connsiteX104" fmla="*/ 1638817 w 1908261"/>
                    <a:gd name="connsiteY104" fmla="*/ 336584 h 2559084"/>
                    <a:gd name="connsiteX105" fmla="*/ 1619767 w 1908261"/>
                    <a:gd name="connsiteY105" fmla="*/ 323884 h 2559084"/>
                    <a:gd name="connsiteX106" fmla="*/ 1588017 w 1908261"/>
                    <a:gd name="connsiteY106" fmla="*/ 285784 h 2559084"/>
                    <a:gd name="connsiteX107" fmla="*/ 1562617 w 1908261"/>
                    <a:gd name="connsiteY107" fmla="*/ 247684 h 2559084"/>
                    <a:gd name="connsiteX108" fmla="*/ 1524517 w 1908261"/>
                    <a:gd name="connsiteY108" fmla="*/ 190534 h 2559084"/>
                    <a:gd name="connsiteX109" fmla="*/ 1511817 w 1908261"/>
                    <a:gd name="connsiteY109" fmla="*/ 171484 h 2559084"/>
                    <a:gd name="connsiteX110" fmla="*/ 1499117 w 1908261"/>
                    <a:gd name="connsiteY110" fmla="*/ 152434 h 2559084"/>
                    <a:gd name="connsiteX111" fmla="*/ 1480067 w 1908261"/>
                    <a:gd name="connsiteY111" fmla="*/ 146084 h 2559084"/>
                    <a:gd name="connsiteX112" fmla="*/ 1435617 w 1908261"/>
                    <a:gd name="connsiteY112" fmla="*/ 120684 h 2559084"/>
                    <a:gd name="connsiteX113" fmla="*/ 1391167 w 1908261"/>
                    <a:gd name="connsiteY113" fmla="*/ 114334 h 2559084"/>
                    <a:gd name="connsiteX114" fmla="*/ 1334017 w 1908261"/>
                    <a:gd name="connsiteY114" fmla="*/ 120684 h 2559084"/>
                    <a:gd name="connsiteX115" fmla="*/ 1314967 w 1908261"/>
                    <a:gd name="connsiteY115" fmla="*/ 152434 h 2559084"/>
                    <a:gd name="connsiteX116" fmla="*/ 1302267 w 1908261"/>
                    <a:gd name="connsiteY116" fmla="*/ 177834 h 2559084"/>
                    <a:gd name="connsiteX117" fmla="*/ 1289567 w 1908261"/>
                    <a:gd name="connsiteY117" fmla="*/ 215934 h 2559084"/>
                    <a:gd name="connsiteX118" fmla="*/ 1270517 w 1908261"/>
                    <a:gd name="connsiteY118" fmla="*/ 234984 h 2559084"/>
                    <a:gd name="connsiteX119" fmla="*/ 1194317 w 1908261"/>
                    <a:gd name="connsiteY119" fmla="*/ 266734 h 2559084"/>
                    <a:gd name="connsiteX120" fmla="*/ 1175267 w 1908261"/>
                    <a:gd name="connsiteY120" fmla="*/ 273084 h 2559084"/>
                    <a:gd name="connsiteX121" fmla="*/ 1149867 w 1908261"/>
                    <a:gd name="connsiteY121" fmla="*/ 285784 h 2559084"/>
                    <a:gd name="connsiteX122" fmla="*/ 1086367 w 1908261"/>
                    <a:gd name="connsiteY122" fmla="*/ 292134 h 2559084"/>
                    <a:gd name="connsiteX123" fmla="*/ 1003817 w 1908261"/>
                    <a:gd name="connsiteY123" fmla="*/ 292134 h 2559084"/>
                    <a:gd name="connsiteX124" fmla="*/ 997467 w 1908261"/>
                    <a:gd name="connsiteY124" fmla="*/ 273084 h 2559084"/>
                    <a:gd name="connsiteX125" fmla="*/ 1003817 w 1908261"/>
                    <a:gd name="connsiteY125" fmla="*/ 215934 h 2559084"/>
                    <a:gd name="connsiteX126" fmla="*/ 1016517 w 1908261"/>
                    <a:gd name="connsiteY126" fmla="*/ 196884 h 2559084"/>
                    <a:gd name="connsiteX127" fmla="*/ 1054617 w 1908261"/>
                    <a:gd name="connsiteY127" fmla="*/ 165134 h 2559084"/>
                    <a:gd name="connsiteX128" fmla="*/ 1073667 w 1908261"/>
                    <a:gd name="connsiteY128" fmla="*/ 158784 h 2559084"/>
                    <a:gd name="connsiteX129" fmla="*/ 806967 w 1908261"/>
                    <a:gd name="connsiteY129" fmla="*/ 152434 h 2559084"/>
                    <a:gd name="connsiteX130" fmla="*/ 800617 w 1908261"/>
                    <a:gd name="connsiteY130" fmla="*/ 25434 h 2559084"/>
                    <a:gd name="connsiteX131" fmla="*/ 711717 w 1908261"/>
                    <a:gd name="connsiteY131" fmla="*/ 19084 h 2559084"/>
                    <a:gd name="connsiteX132" fmla="*/ 667267 w 1908261"/>
                    <a:gd name="connsiteY132" fmla="*/ 12734 h 2559084"/>
                    <a:gd name="connsiteX133" fmla="*/ 622817 w 1908261"/>
                    <a:gd name="connsiteY133" fmla="*/ 34 h 2559084"/>
                    <a:gd name="connsiteX134" fmla="*/ 597417 w 1908261"/>
                    <a:gd name="connsiteY134" fmla="*/ 12734 h 2559084"/>
                    <a:gd name="connsiteX135" fmla="*/ 597417 w 1908261"/>
                    <a:gd name="connsiteY135" fmla="*/ 120684 h 2559084"/>
                    <a:gd name="connsiteX136" fmla="*/ 610117 w 1908261"/>
                    <a:gd name="connsiteY136" fmla="*/ 139734 h 2559084"/>
                    <a:gd name="connsiteX137" fmla="*/ 622817 w 1908261"/>
                    <a:gd name="connsiteY137" fmla="*/ 177834 h 2559084"/>
                    <a:gd name="connsiteX138" fmla="*/ 629167 w 1908261"/>
                    <a:gd name="connsiteY138" fmla="*/ 196884 h 2559084"/>
                    <a:gd name="connsiteX139" fmla="*/ 610117 w 1908261"/>
                    <a:gd name="connsiteY139" fmla="*/ 381034 h 2559084"/>
                    <a:gd name="connsiteX140" fmla="*/ 591067 w 1908261"/>
                    <a:gd name="connsiteY140" fmla="*/ 387384 h 2559084"/>
                    <a:gd name="connsiteX141" fmla="*/ 533917 w 1908261"/>
                    <a:gd name="connsiteY141" fmla="*/ 393734 h 2559084"/>
                    <a:gd name="connsiteX142" fmla="*/ 502167 w 1908261"/>
                    <a:gd name="connsiteY142" fmla="*/ 425484 h 2559084"/>
                    <a:gd name="connsiteX143" fmla="*/ 483117 w 1908261"/>
                    <a:gd name="connsiteY143" fmla="*/ 469934 h 2559084"/>
                    <a:gd name="connsiteX144" fmla="*/ 464067 w 1908261"/>
                    <a:gd name="connsiteY144" fmla="*/ 476284 h 2559084"/>
                    <a:gd name="connsiteX145" fmla="*/ 406917 w 1908261"/>
                    <a:gd name="connsiteY145" fmla="*/ 469934 h 2559084"/>
                    <a:gd name="connsiteX146" fmla="*/ 368817 w 1908261"/>
                    <a:gd name="connsiteY146" fmla="*/ 450884 h 2559084"/>
                    <a:gd name="connsiteX147" fmla="*/ 330717 w 1908261"/>
                    <a:gd name="connsiteY147" fmla="*/ 431834 h 2559084"/>
                    <a:gd name="connsiteX148" fmla="*/ 254517 w 1908261"/>
                    <a:gd name="connsiteY148" fmla="*/ 438184 h 2559084"/>
                    <a:gd name="connsiteX149" fmla="*/ 241817 w 1908261"/>
                    <a:gd name="connsiteY149" fmla="*/ 457234 h 2559084"/>
                    <a:gd name="connsiteX150" fmla="*/ 203717 w 1908261"/>
                    <a:gd name="connsiteY150" fmla="*/ 501684 h 2559084"/>
                    <a:gd name="connsiteX151" fmla="*/ 197367 w 1908261"/>
                    <a:gd name="connsiteY151" fmla="*/ 533434 h 2559084"/>
                    <a:gd name="connsiteX152" fmla="*/ 191017 w 1908261"/>
                    <a:gd name="connsiteY152" fmla="*/ 552484 h 2559084"/>
                    <a:gd name="connsiteX153" fmla="*/ 197367 w 1908261"/>
                    <a:gd name="connsiteY153" fmla="*/ 635034 h 2559084"/>
                    <a:gd name="connsiteX154" fmla="*/ 210067 w 1908261"/>
                    <a:gd name="connsiteY154" fmla="*/ 654084 h 2559084"/>
                    <a:gd name="connsiteX155" fmla="*/ 216417 w 1908261"/>
                    <a:gd name="connsiteY155" fmla="*/ 673134 h 2559084"/>
                    <a:gd name="connsiteX156" fmla="*/ 197367 w 1908261"/>
                    <a:gd name="connsiteY156" fmla="*/ 717584 h 2559084"/>
                    <a:gd name="connsiteX157" fmla="*/ 178317 w 1908261"/>
                    <a:gd name="connsiteY157" fmla="*/ 730284 h 2559084"/>
                    <a:gd name="connsiteX158" fmla="*/ 146567 w 1908261"/>
                    <a:gd name="connsiteY158" fmla="*/ 787434 h 2559084"/>
                    <a:gd name="connsiteX159" fmla="*/ 165617 w 1908261"/>
                    <a:gd name="connsiteY159" fmla="*/ 793784 h 2559084"/>
                    <a:gd name="connsiteX160" fmla="*/ 210067 w 1908261"/>
                    <a:gd name="connsiteY160" fmla="*/ 806484 h 2559084"/>
                    <a:gd name="connsiteX161" fmla="*/ 229117 w 1908261"/>
                    <a:gd name="connsiteY161" fmla="*/ 844584 h 2559084"/>
                    <a:gd name="connsiteX162" fmla="*/ 210067 w 1908261"/>
                    <a:gd name="connsiteY162" fmla="*/ 889034 h 2559084"/>
                    <a:gd name="connsiteX163" fmla="*/ 191017 w 1908261"/>
                    <a:gd name="connsiteY163" fmla="*/ 908084 h 2559084"/>
                    <a:gd name="connsiteX164" fmla="*/ 171967 w 1908261"/>
                    <a:gd name="connsiteY164" fmla="*/ 920784 h 2559084"/>
                    <a:gd name="connsiteX165" fmla="*/ 152917 w 1908261"/>
                    <a:gd name="connsiteY165" fmla="*/ 927134 h 2559084"/>
                    <a:gd name="connsiteX166" fmla="*/ 140217 w 1908261"/>
                    <a:gd name="connsiteY166" fmla="*/ 946184 h 2559084"/>
                    <a:gd name="connsiteX167" fmla="*/ 133867 w 1908261"/>
                    <a:gd name="connsiteY167" fmla="*/ 1028734 h 2559084"/>
                    <a:gd name="connsiteX168" fmla="*/ 108467 w 1908261"/>
                    <a:gd name="connsiteY168" fmla="*/ 1035084 h 2559084"/>
                    <a:gd name="connsiteX169" fmla="*/ 70367 w 1908261"/>
                    <a:gd name="connsiteY169" fmla="*/ 1022384 h 2559084"/>
                    <a:gd name="connsiteX170" fmla="*/ 51317 w 1908261"/>
                    <a:gd name="connsiteY170" fmla="*/ 1009684 h 2559084"/>
                    <a:gd name="connsiteX171" fmla="*/ 6867 w 1908261"/>
                    <a:gd name="connsiteY171" fmla="*/ 1016034 h 2559084"/>
                    <a:gd name="connsiteX172" fmla="*/ 13217 w 1908261"/>
                    <a:gd name="connsiteY172" fmla="*/ 1174784 h 2559084"/>
                    <a:gd name="connsiteX173" fmla="*/ 19567 w 1908261"/>
                    <a:gd name="connsiteY173" fmla="*/ 1193834 h 2559084"/>
                    <a:gd name="connsiteX174" fmla="*/ 6867 w 1908261"/>
                    <a:gd name="connsiteY174" fmla="*/ 1314484 h 2559084"/>
                    <a:gd name="connsiteX175" fmla="*/ 517 w 1908261"/>
                    <a:gd name="connsiteY175" fmla="*/ 1555784 h 25590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</a:cxnLst>
                  <a:rect l="l" t="t" r="r" b="b"/>
                  <a:pathLst>
                    <a:path w="1908261" h="2559084">
                      <a:moveTo>
                        <a:pt x="517" y="1555784"/>
                      </a:moveTo>
                      <a:cubicBezTo>
                        <a:pt x="4750" y="1618226"/>
                        <a:pt x="20388" y="1645013"/>
                        <a:pt x="32267" y="1689134"/>
                      </a:cubicBezTo>
                      <a:cubicBezTo>
                        <a:pt x="35230" y="1700141"/>
                        <a:pt x="41072" y="1710172"/>
                        <a:pt x="44967" y="1720884"/>
                      </a:cubicBezTo>
                      <a:cubicBezTo>
                        <a:pt x="49542" y="1733465"/>
                        <a:pt x="52230" y="1746751"/>
                        <a:pt x="57667" y="1758984"/>
                      </a:cubicBezTo>
                      <a:cubicBezTo>
                        <a:pt x="60767" y="1765958"/>
                        <a:pt x="66954" y="1771208"/>
                        <a:pt x="70367" y="1778034"/>
                      </a:cubicBezTo>
                      <a:cubicBezTo>
                        <a:pt x="73360" y="1784021"/>
                        <a:pt x="74367" y="1790817"/>
                        <a:pt x="76717" y="1797084"/>
                      </a:cubicBezTo>
                      <a:cubicBezTo>
                        <a:pt x="80719" y="1807757"/>
                        <a:pt x="85415" y="1818161"/>
                        <a:pt x="89417" y="1828834"/>
                      </a:cubicBezTo>
                      <a:cubicBezTo>
                        <a:pt x="98552" y="1853194"/>
                        <a:pt x="94111" y="1845262"/>
                        <a:pt x="102117" y="1873284"/>
                      </a:cubicBezTo>
                      <a:cubicBezTo>
                        <a:pt x="103956" y="1879720"/>
                        <a:pt x="105474" y="1886347"/>
                        <a:pt x="108467" y="1892334"/>
                      </a:cubicBezTo>
                      <a:cubicBezTo>
                        <a:pt x="111880" y="1899160"/>
                        <a:pt x="115208" y="1906616"/>
                        <a:pt x="121167" y="1911384"/>
                      </a:cubicBezTo>
                      <a:cubicBezTo>
                        <a:pt x="127811" y="1916699"/>
                        <a:pt x="170168" y="1923593"/>
                        <a:pt x="171967" y="1924084"/>
                      </a:cubicBezTo>
                      <a:lnTo>
                        <a:pt x="229117" y="1943134"/>
                      </a:lnTo>
                      <a:cubicBezTo>
                        <a:pt x="235467" y="1945251"/>
                        <a:pt x="241507" y="1948818"/>
                        <a:pt x="248167" y="1949484"/>
                      </a:cubicBezTo>
                      <a:lnTo>
                        <a:pt x="311667" y="1955834"/>
                      </a:lnTo>
                      <a:cubicBezTo>
                        <a:pt x="320134" y="1957951"/>
                        <a:pt x="329490" y="1957854"/>
                        <a:pt x="337067" y="1962184"/>
                      </a:cubicBezTo>
                      <a:cubicBezTo>
                        <a:pt x="344864" y="1966639"/>
                        <a:pt x="349218" y="1975485"/>
                        <a:pt x="356117" y="1981234"/>
                      </a:cubicBezTo>
                      <a:cubicBezTo>
                        <a:pt x="361980" y="1986120"/>
                        <a:pt x="368817" y="1989701"/>
                        <a:pt x="375167" y="1993934"/>
                      </a:cubicBezTo>
                      <a:cubicBezTo>
                        <a:pt x="414341" y="2052695"/>
                        <a:pt x="391748" y="2010684"/>
                        <a:pt x="381517" y="2159034"/>
                      </a:cubicBezTo>
                      <a:cubicBezTo>
                        <a:pt x="378913" y="2196799"/>
                        <a:pt x="376719" y="2188526"/>
                        <a:pt x="368817" y="2216184"/>
                      </a:cubicBezTo>
                      <a:cubicBezTo>
                        <a:pt x="366419" y="2224575"/>
                        <a:pt x="365905" y="2233562"/>
                        <a:pt x="362467" y="2241584"/>
                      </a:cubicBezTo>
                      <a:cubicBezTo>
                        <a:pt x="359461" y="2248599"/>
                        <a:pt x="353180" y="2253808"/>
                        <a:pt x="349767" y="2260634"/>
                      </a:cubicBezTo>
                      <a:cubicBezTo>
                        <a:pt x="323490" y="2313188"/>
                        <a:pt x="370358" y="2239016"/>
                        <a:pt x="330717" y="2305084"/>
                      </a:cubicBezTo>
                      <a:cubicBezTo>
                        <a:pt x="322864" y="2318172"/>
                        <a:pt x="313784" y="2330484"/>
                        <a:pt x="305317" y="2343184"/>
                      </a:cubicBezTo>
                      <a:cubicBezTo>
                        <a:pt x="286746" y="2371040"/>
                        <a:pt x="297196" y="2356129"/>
                        <a:pt x="273567" y="2387634"/>
                      </a:cubicBezTo>
                      <a:cubicBezTo>
                        <a:pt x="257606" y="2435517"/>
                        <a:pt x="279136" y="2376495"/>
                        <a:pt x="254517" y="2425734"/>
                      </a:cubicBezTo>
                      <a:cubicBezTo>
                        <a:pt x="246701" y="2441366"/>
                        <a:pt x="244256" y="2468251"/>
                        <a:pt x="241817" y="2482884"/>
                      </a:cubicBezTo>
                      <a:cubicBezTo>
                        <a:pt x="243934" y="2495584"/>
                        <a:pt x="239063" y="2511880"/>
                        <a:pt x="248167" y="2520984"/>
                      </a:cubicBezTo>
                      <a:cubicBezTo>
                        <a:pt x="257271" y="2530088"/>
                        <a:pt x="273392" y="2527334"/>
                        <a:pt x="286267" y="2527334"/>
                      </a:cubicBezTo>
                      <a:cubicBezTo>
                        <a:pt x="324426" y="2527334"/>
                        <a:pt x="362467" y="2523101"/>
                        <a:pt x="400567" y="2520984"/>
                      </a:cubicBezTo>
                      <a:lnTo>
                        <a:pt x="438667" y="2508284"/>
                      </a:lnTo>
                      <a:cubicBezTo>
                        <a:pt x="445017" y="2506167"/>
                        <a:pt x="451223" y="2503557"/>
                        <a:pt x="457717" y="2501934"/>
                      </a:cubicBezTo>
                      <a:cubicBezTo>
                        <a:pt x="465855" y="2499899"/>
                        <a:pt x="493057" y="2493789"/>
                        <a:pt x="502167" y="2489234"/>
                      </a:cubicBezTo>
                      <a:cubicBezTo>
                        <a:pt x="508993" y="2485821"/>
                        <a:pt x="514867" y="2480767"/>
                        <a:pt x="521217" y="2476534"/>
                      </a:cubicBezTo>
                      <a:cubicBezTo>
                        <a:pt x="580484" y="2480767"/>
                        <a:pt x="639876" y="2483511"/>
                        <a:pt x="699017" y="2489234"/>
                      </a:cubicBezTo>
                      <a:cubicBezTo>
                        <a:pt x="705679" y="2489879"/>
                        <a:pt x="711609" y="2493823"/>
                        <a:pt x="718067" y="2495584"/>
                      </a:cubicBezTo>
                      <a:cubicBezTo>
                        <a:pt x="734906" y="2500177"/>
                        <a:pt x="752308" y="2502764"/>
                        <a:pt x="768867" y="2508284"/>
                      </a:cubicBezTo>
                      <a:cubicBezTo>
                        <a:pt x="775217" y="2510401"/>
                        <a:pt x="781930" y="2511641"/>
                        <a:pt x="787917" y="2514634"/>
                      </a:cubicBezTo>
                      <a:cubicBezTo>
                        <a:pt x="833739" y="2537545"/>
                        <a:pt x="776704" y="2517769"/>
                        <a:pt x="832367" y="2540034"/>
                      </a:cubicBezTo>
                      <a:cubicBezTo>
                        <a:pt x="858133" y="2550341"/>
                        <a:pt x="870918" y="2552847"/>
                        <a:pt x="895867" y="2559084"/>
                      </a:cubicBezTo>
                      <a:cubicBezTo>
                        <a:pt x="931850" y="2556967"/>
                        <a:pt x="968074" y="2557396"/>
                        <a:pt x="1003817" y="2552734"/>
                      </a:cubicBezTo>
                      <a:cubicBezTo>
                        <a:pt x="1017092" y="2551003"/>
                        <a:pt x="1029217" y="2544267"/>
                        <a:pt x="1041917" y="2540034"/>
                      </a:cubicBezTo>
                      <a:lnTo>
                        <a:pt x="1060967" y="2533684"/>
                      </a:lnTo>
                      <a:cubicBezTo>
                        <a:pt x="1067317" y="2531567"/>
                        <a:pt x="1073415" y="2528434"/>
                        <a:pt x="1080017" y="2527334"/>
                      </a:cubicBezTo>
                      <a:cubicBezTo>
                        <a:pt x="1105763" y="2523043"/>
                        <a:pt x="1119835" y="2521739"/>
                        <a:pt x="1143517" y="2514634"/>
                      </a:cubicBezTo>
                      <a:cubicBezTo>
                        <a:pt x="1175914" y="2504915"/>
                        <a:pt x="1177745" y="2501438"/>
                        <a:pt x="1207017" y="2495584"/>
                      </a:cubicBezTo>
                      <a:cubicBezTo>
                        <a:pt x="1219642" y="2493059"/>
                        <a:pt x="1232417" y="2491351"/>
                        <a:pt x="1245117" y="2489234"/>
                      </a:cubicBezTo>
                      <a:cubicBezTo>
                        <a:pt x="1255700" y="2485001"/>
                        <a:pt x="1266053" y="2480139"/>
                        <a:pt x="1276867" y="2476534"/>
                      </a:cubicBezTo>
                      <a:cubicBezTo>
                        <a:pt x="1285146" y="2473774"/>
                        <a:pt x="1293876" y="2472582"/>
                        <a:pt x="1302267" y="2470184"/>
                      </a:cubicBezTo>
                      <a:cubicBezTo>
                        <a:pt x="1308703" y="2468345"/>
                        <a:pt x="1314967" y="2465951"/>
                        <a:pt x="1321317" y="2463834"/>
                      </a:cubicBezTo>
                      <a:cubicBezTo>
                        <a:pt x="1401750" y="2465951"/>
                        <a:pt x="1482370" y="2464312"/>
                        <a:pt x="1562617" y="2470184"/>
                      </a:cubicBezTo>
                      <a:cubicBezTo>
                        <a:pt x="1597599" y="2472744"/>
                        <a:pt x="1567851" y="2503608"/>
                        <a:pt x="1594367" y="2463834"/>
                      </a:cubicBezTo>
                      <a:cubicBezTo>
                        <a:pt x="1592250" y="2377051"/>
                        <a:pt x="1591959" y="2290204"/>
                        <a:pt x="1588017" y="2203484"/>
                      </a:cubicBezTo>
                      <a:cubicBezTo>
                        <a:pt x="1587170" y="2184842"/>
                        <a:pt x="1568928" y="2181283"/>
                        <a:pt x="1594367" y="2165384"/>
                      </a:cubicBezTo>
                      <a:cubicBezTo>
                        <a:pt x="1605719" y="2158289"/>
                        <a:pt x="1619767" y="2156917"/>
                        <a:pt x="1632467" y="2152684"/>
                      </a:cubicBezTo>
                      <a:lnTo>
                        <a:pt x="1651517" y="2146334"/>
                      </a:lnTo>
                      <a:cubicBezTo>
                        <a:pt x="1657867" y="2144217"/>
                        <a:pt x="1664998" y="2143697"/>
                        <a:pt x="1670567" y="2139984"/>
                      </a:cubicBezTo>
                      <a:lnTo>
                        <a:pt x="1689617" y="2127284"/>
                      </a:lnTo>
                      <a:cubicBezTo>
                        <a:pt x="1694611" y="2119793"/>
                        <a:pt x="1709919" y="2100451"/>
                        <a:pt x="1708667" y="2089184"/>
                      </a:cubicBezTo>
                      <a:cubicBezTo>
                        <a:pt x="1707430" y="2078050"/>
                        <a:pt x="1695482" y="2042722"/>
                        <a:pt x="1683267" y="2032034"/>
                      </a:cubicBezTo>
                      <a:cubicBezTo>
                        <a:pt x="1671780" y="2021983"/>
                        <a:pt x="1657867" y="2015101"/>
                        <a:pt x="1645167" y="2006634"/>
                      </a:cubicBezTo>
                      <a:cubicBezTo>
                        <a:pt x="1632467" y="1998167"/>
                        <a:pt x="1617860" y="1992027"/>
                        <a:pt x="1607067" y="1981234"/>
                      </a:cubicBezTo>
                      <a:cubicBezTo>
                        <a:pt x="1594367" y="1968534"/>
                        <a:pt x="1583911" y="1953097"/>
                        <a:pt x="1568967" y="1943134"/>
                      </a:cubicBezTo>
                      <a:cubicBezTo>
                        <a:pt x="1556267" y="1934667"/>
                        <a:pt x="1540025" y="1929945"/>
                        <a:pt x="1530867" y="1917734"/>
                      </a:cubicBezTo>
                      <a:cubicBezTo>
                        <a:pt x="1502659" y="1880123"/>
                        <a:pt x="1520623" y="1898205"/>
                        <a:pt x="1473717" y="1866934"/>
                      </a:cubicBezTo>
                      <a:lnTo>
                        <a:pt x="1454667" y="1854234"/>
                      </a:lnTo>
                      <a:cubicBezTo>
                        <a:pt x="1452550" y="1847884"/>
                        <a:pt x="1451568" y="1841035"/>
                        <a:pt x="1448317" y="1835184"/>
                      </a:cubicBezTo>
                      <a:cubicBezTo>
                        <a:pt x="1440904" y="1821841"/>
                        <a:pt x="1422917" y="1797084"/>
                        <a:pt x="1422917" y="1797084"/>
                      </a:cubicBezTo>
                      <a:cubicBezTo>
                        <a:pt x="1420800" y="1788617"/>
                        <a:pt x="1420005" y="1779706"/>
                        <a:pt x="1416567" y="1771684"/>
                      </a:cubicBezTo>
                      <a:cubicBezTo>
                        <a:pt x="1413561" y="1764669"/>
                        <a:pt x="1407653" y="1759260"/>
                        <a:pt x="1403867" y="1752634"/>
                      </a:cubicBezTo>
                      <a:cubicBezTo>
                        <a:pt x="1396512" y="1739763"/>
                        <a:pt x="1388264" y="1723121"/>
                        <a:pt x="1384817" y="1708184"/>
                      </a:cubicBezTo>
                      <a:cubicBezTo>
                        <a:pt x="1359207" y="1597206"/>
                        <a:pt x="1382876" y="1692394"/>
                        <a:pt x="1365767" y="1581184"/>
                      </a:cubicBezTo>
                      <a:cubicBezTo>
                        <a:pt x="1362220" y="1558129"/>
                        <a:pt x="1357182" y="1564014"/>
                        <a:pt x="1346717" y="1543084"/>
                      </a:cubicBezTo>
                      <a:cubicBezTo>
                        <a:pt x="1343724" y="1537097"/>
                        <a:pt x="1342484" y="1530384"/>
                        <a:pt x="1340367" y="1524034"/>
                      </a:cubicBezTo>
                      <a:cubicBezTo>
                        <a:pt x="1370000" y="1521917"/>
                        <a:pt x="1399740" y="1520965"/>
                        <a:pt x="1429267" y="1517684"/>
                      </a:cubicBezTo>
                      <a:cubicBezTo>
                        <a:pt x="1470285" y="1513126"/>
                        <a:pt x="1440222" y="1512989"/>
                        <a:pt x="1473717" y="1498634"/>
                      </a:cubicBezTo>
                      <a:cubicBezTo>
                        <a:pt x="1481739" y="1495196"/>
                        <a:pt x="1490726" y="1494682"/>
                        <a:pt x="1499117" y="1492284"/>
                      </a:cubicBezTo>
                      <a:cubicBezTo>
                        <a:pt x="1505553" y="1490445"/>
                        <a:pt x="1511817" y="1488051"/>
                        <a:pt x="1518167" y="1485934"/>
                      </a:cubicBezTo>
                      <a:cubicBezTo>
                        <a:pt x="1524517" y="1479584"/>
                        <a:pt x="1530318" y="1472633"/>
                        <a:pt x="1537217" y="1466884"/>
                      </a:cubicBezTo>
                      <a:cubicBezTo>
                        <a:pt x="1543080" y="1461998"/>
                        <a:pt x="1550871" y="1459580"/>
                        <a:pt x="1556267" y="1454184"/>
                      </a:cubicBezTo>
                      <a:cubicBezTo>
                        <a:pt x="1561663" y="1448788"/>
                        <a:pt x="1563224" y="1440160"/>
                        <a:pt x="1568967" y="1435134"/>
                      </a:cubicBezTo>
                      <a:cubicBezTo>
                        <a:pt x="1580454" y="1425083"/>
                        <a:pt x="1594367" y="1418201"/>
                        <a:pt x="1607067" y="1409734"/>
                      </a:cubicBezTo>
                      <a:cubicBezTo>
                        <a:pt x="1613417" y="1405501"/>
                        <a:pt x="1620721" y="1402430"/>
                        <a:pt x="1626117" y="1397034"/>
                      </a:cubicBezTo>
                      <a:cubicBezTo>
                        <a:pt x="1662229" y="1360922"/>
                        <a:pt x="1627458" y="1390014"/>
                        <a:pt x="1664217" y="1371634"/>
                      </a:cubicBezTo>
                      <a:cubicBezTo>
                        <a:pt x="1671043" y="1368221"/>
                        <a:pt x="1676095" y="1361542"/>
                        <a:pt x="1683267" y="1358934"/>
                      </a:cubicBezTo>
                      <a:cubicBezTo>
                        <a:pt x="1699671" y="1352969"/>
                        <a:pt x="1717134" y="1350467"/>
                        <a:pt x="1734067" y="1346234"/>
                      </a:cubicBezTo>
                      <a:cubicBezTo>
                        <a:pt x="1793065" y="1331485"/>
                        <a:pt x="1719720" y="1349103"/>
                        <a:pt x="1797567" y="1333534"/>
                      </a:cubicBezTo>
                      <a:cubicBezTo>
                        <a:pt x="1867493" y="1319549"/>
                        <a:pt x="1759614" y="1335103"/>
                        <a:pt x="1873767" y="1320834"/>
                      </a:cubicBezTo>
                      <a:cubicBezTo>
                        <a:pt x="1880117" y="1314484"/>
                        <a:pt x="1888057" y="1309399"/>
                        <a:pt x="1892817" y="1301784"/>
                      </a:cubicBezTo>
                      <a:cubicBezTo>
                        <a:pt x="1923884" y="1252077"/>
                        <a:pt x="1899609" y="1189325"/>
                        <a:pt x="1892817" y="1136684"/>
                      </a:cubicBezTo>
                      <a:cubicBezTo>
                        <a:pt x="1882872" y="1059613"/>
                        <a:pt x="1885682" y="1095835"/>
                        <a:pt x="1873767" y="1054134"/>
                      </a:cubicBezTo>
                      <a:cubicBezTo>
                        <a:pt x="1871369" y="1045743"/>
                        <a:pt x="1869925" y="1037093"/>
                        <a:pt x="1867417" y="1028734"/>
                      </a:cubicBezTo>
                      <a:cubicBezTo>
                        <a:pt x="1863570" y="1015912"/>
                        <a:pt x="1862143" y="1001773"/>
                        <a:pt x="1854717" y="990634"/>
                      </a:cubicBezTo>
                      <a:cubicBezTo>
                        <a:pt x="1850484" y="984284"/>
                        <a:pt x="1844952" y="978629"/>
                        <a:pt x="1842017" y="971584"/>
                      </a:cubicBezTo>
                      <a:cubicBezTo>
                        <a:pt x="1815787" y="908633"/>
                        <a:pt x="1829758" y="932838"/>
                        <a:pt x="1816617" y="889034"/>
                      </a:cubicBezTo>
                      <a:cubicBezTo>
                        <a:pt x="1812770" y="876212"/>
                        <a:pt x="1808150" y="863634"/>
                        <a:pt x="1803917" y="850934"/>
                      </a:cubicBezTo>
                      <a:lnTo>
                        <a:pt x="1797567" y="831884"/>
                      </a:lnTo>
                      <a:lnTo>
                        <a:pt x="1791217" y="812834"/>
                      </a:lnTo>
                      <a:cubicBezTo>
                        <a:pt x="1789191" y="798655"/>
                        <a:pt x="1782041" y="746143"/>
                        <a:pt x="1778517" y="730284"/>
                      </a:cubicBezTo>
                      <a:cubicBezTo>
                        <a:pt x="1777065" y="723750"/>
                        <a:pt x="1774284" y="717584"/>
                        <a:pt x="1772167" y="711234"/>
                      </a:cubicBezTo>
                      <a:cubicBezTo>
                        <a:pt x="1770050" y="696417"/>
                        <a:pt x="1769182" y="681368"/>
                        <a:pt x="1765817" y="666784"/>
                      </a:cubicBezTo>
                      <a:cubicBezTo>
                        <a:pt x="1747667" y="588135"/>
                        <a:pt x="1762274" y="658812"/>
                        <a:pt x="1740417" y="609634"/>
                      </a:cubicBezTo>
                      <a:cubicBezTo>
                        <a:pt x="1731583" y="589757"/>
                        <a:pt x="1726644" y="567244"/>
                        <a:pt x="1721367" y="546134"/>
                      </a:cubicBezTo>
                      <a:cubicBezTo>
                        <a:pt x="1719250" y="495334"/>
                        <a:pt x="1720632" y="444267"/>
                        <a:pt x="1715017" y="393734"/>
                      </a:cubicBezTo>
                      <a:cubicBezTo>
                        <a:pt x="1714174" y="386149"/>
                        <a:pt x="1708060" y="379710"/>
                        <a:pt x="1702317" y="374684"/>
                      </a:cubicBezTo>
                      <a:cubicBezTo>
                        <a:pt x="1673077" y="349099"/>
                        <a:pt x="1667490" y="352969"/>
                        <a:pt x="1638817" y="336584"/>
                      </a:cubicBezTo>
                      <a:cubicBezTo>
                        <a:pt x="1632191" y="332798"/>
                        <a:pt x="1626117" y="328117"/>
                        <a:pt x="1619767" y="323884"/>
                      </a:cubicBezTo>
                      <a:cubicBezTo>
                        <a:pt x="1574385" y="255811"/>
                        <a:pt x="1645059" y="359123"/>
                        <a:pt x="1588017" y="285784"/>
                      </a:cubicBezTo>
                      <a:cubicBezTo>
                        <a:pt x="1578646" y="273736"/>
                        <a:pt x="1571084" y="260384"/>
                        <a:pt x="1562617" y="247684"/>
                      </a:cubicBezTo>
                      <a:lnTo>
                        <a:pt x="1524517" y="190534"/>
                      </a:lnTo>
                      <a:lnTo>
                        <a:pt x="1511817" y="171484"/>
                      </a:lnTo>
                      <a:cubicBezTo>
                        <a:pt x="1507584" y="165134"/>
                        <a:pt x="1506357" y="154847"/>
                        <a:pt x="1499117" y="152434"/>
                      </a:cubicBezTo>
                      <a:cubicBezTo>
                        <a:pt x="1492767" y="150317"/>
                        <a:pt x="1486054" y="149077"/>
                        <a:pt x="1480067" y="146084"/>
                      </a:cubicBezTo>
                      <a:cubicBezTo>
                        <a:pt x="1459376" y="135739"/>
                        <a:pt x="1460109" y="127364"/>
                        <a:pt x="1435617" y="120684"/>
                      </a:cubicBezTo>
                      <a:cubicBezTo>
                        <a:pt x="1421177" y="116746"/>
                        <a:pt x="1405984" y="116451"/>
                        <a:pt x="1391167" y="114334"/>
                      </a:cubicBezTo>
                      <a:cubicBezTo>
                        <a:pt x="1372117" y="116451"/>
                        <a:pt x="1351161" y="112112"/>
                        <a:pt x="1334017" y="120684"/>
                      </a:cubicBezTo>
                      <a:cubicBezTo>
                        <a:pt x="1322978" y="126204"/>
                        <a:pt x="1320961" y="141645"/>
                        <a:pt x="1314967" y="152434"/>
                      </a:cubicBezTo>
                      <a:cubicBezTo>
                        <a:pt x="1310370" y="160709"/>
                        <a:pt x="1305783" y="169045"/>
                        <a:pt x="1302267" y="177834"/>
                      </a:cubicBezTo>
                      <a:cubicBezTo>
                        <a:pt x="1297295" y="190263"/>
                        <a:pt x="1299033" y="206468"/>
                        <a:pt x="1289567" y="215934"/>
                      </a:cubicBezTo>
                      <a:cubicBezTo>
                        <a:pt x="1283217" y="222284"/>
                        <a:pt x="1277606" y="229471"/>
                        <a:pt x="1270517" y="234984"/>
                      </a:cubicBezTo>
                      <a:cubicBezTo>
                        <a:pt x="1225165" y="270258"/>
                        <a:pt x="1244553" y="255570"/>
                        <a:pt x="1194317" y="266734"/>
                      </a:cubicBezTo>
                      <a:cubicBezTo>
                        <a:pt x="1187783" y="268186"/>
                        <a:pt x="1181419" y="270447"/>
                        <a:pt x="1175267" y="273084"/>
                      </a:cubicBezTo>
                      <a:cubicBezTo>
                        <a:pt x="1166566" y="276813"/>
                        <a:pt x="1159123" y="283801"/>
                        <a:pt x="1149867" y="285784"/>
                      </a:cubicBezTo>
                      <a:cubicBezTo>
                        <a:pt x="1129067" y="290241"/>
                        <a:pt x="1107534" y="290017"/>
                        <a:pt x="1086367" y="292134"/>
                      </a:cubicBezTo>
                      <a:cubicBezTo>
                        <a:pt x="1055487" y="302427"/>
                        <a:pt x="1047438" y="307996"/>
                        <a:pt x="1003817" y="292134"/>
                      </a:cubicBezTo>
                      <a:cubicBezTo>
                        <a:pt x="997527" y="289847"/>
                        <a:pt x="999584" y="279434"/>
                        <a:pt x="997467" y="273084"/>
                      </a:cubicBezTo>
                      <a:cubicBezTo>
                        <a:pt x="999584" y="254034"/>
                        <a:pt x="999168" y="234529"/>
                        <a:pt x="1003817" y="215934"/>
                      </a:cubicBezTo>
                      <a:cubicBezTo>
                        <a:pt x="1005668" y="208530"/>
                        <a:pt x="1011631" y="202747"/>
                        <a:pt x="1016517" y="196884"/>
                      </a:cubicBezTo>
                      <a:cubicBezTo>
                        <a:pt x="1026548" y="184847"/>
                        <a:pt x="1040346" y="172270"/>
                        <a:pt x="1054617" y="165134"/>
                      </a:cubicBezTo>
                      <a:cubicBezTo>
                        <a:pt x="1060604" y="162141"/>
                        <a:pt x="1067317" y="160901"/>
                        <a:pt x="1073667" y="158784"/>
                      </a:cubicBezTo>
                      <a:cubicBezTo>
                        <a:pt x="984767" y="156667"/>
                        <a:pt x="886872" y="191458"/>
                        <a:pt x="806967" y="152434"/>
                      </a:cubicBezTo>
                      <a:cubicBezTo>
                        <a:pt x="768880" y="133833"/>
                        <a:pt x="825253" y="59925"/>
                        <a:pt x="800617" y="25434"/>
                      </a:cubicBezTo>
                      <a:cubicBezTo>
                        <a:pt x="783349" y="1259"/>
                        <a:pt x="741292" y="21901"/>
                        <a:pt x="711717" y="19084"/>
                      </a:cubicBezTo>
                      <a:cubicBezTo>
                        <a:pt x="696817" y="17665"/>
                        <a:pt x="682084" y="14851"/>
                        <a:pt x="667267" y="12734"/>
                      </a:cubicBezTo>
                      <a:cubicBezTo>
                        <a:pt x="659951" y="10295"/>
                        <a:pt x="628616" y="-691"/>
                        <a:pt x="622817" y="34"/>
                      </a:cubicBezTo>
                      <a:cubicBezTo>
                        <a:pt x="613424" y="1208"/>
                        <a:pt x="605884" y="8501"/>
                        <a:pt x="597417" y="12734"/>
                      </a:cubicBezTo>
                      <a:cubicBezTo>
                        <a:pt x="583151" y="55531"/>
                        <a:pt x="584026" y="44800"/>
                        <a:pt x="597417" y="120684"/>
                      </a:cubicBezTo>
                      <a:cubicBezTo>
                        <a:pt x="598743" y="128200"/>
                        <a:pt x="607017" y="132760"/>
                        <a:pt x="610117" y="139734"/>
                      </a:cubicBezTo>
                      <a:cubicBezTo>
                        <a:pt x="615554" y="151967"/>
                        <a:pt x="618584" y="165134"/>
                        <a:pt x="622817" y="177834"/>
                      </a:cubicBezTo>
                      <a:lnTo>
                        <a:pt x="629167" y="196884"/>
                      </a:lnTo>
                      <a:cubicBezTo>
                        <a:pt x="628087" y="217397"/>
                        <a:pt x="627282" y="343271"/>
                        <a:pt x="610117" y="381034"/>
                      </a:cubicBezTo>
                      <a:cubicBezTo>
                        <a:pt x="607347" y="387128"/>
                        <a:pt x="597669" y="386284"/>
                        <a:pt x="591067" y="387384"/>
                      </a:cubicBezTo>
                      <a:cubicBezTo>
                        <a:pt x="572161" y="390535"/>
                        <a:pt x="552967" y="391617"/>
                        <a:pt x="533917" y="393734"/>
                      </a:cubicBezTo>
                      <a:cubicBezTo>
                        <a:pt x="516984" y="405023"/>
                        <a:pt x="510634" y="405728"/>
                        <a:pt x="502167" y="425484"/>
                      </a:cubicBezTo>
                      <a:cubicBezTo>
                        <a:pt x="494209" y="444052"/>
                        <a:pt x="500445" y="456071"/>
                        <a:pt x="483117" y="469934"/>
                      </a:cubicBezTo>
                      <a:cubicBezTo>
                        <a:pt x="477890" y="474115"/>
                        <a:pt x="470417" y="474167"/>
                        <a:pt x="464067" y="476284"/>
                      </a:cubicBezTo>
                      <a:cubicBezTo>
                        <a:pt x="445017" y="474167"/>
                        <a:pt x="425823" y="473085"/>
                        <a:pt x="406917" y="469934"/>
                      </a:cubicBezTo>
                      <a:cubicBezTo>
                        <a:pt x="382976" y="465944"/>
                        <a:pt x="390758" y="461855"/>
                        <a:pt x="368817" y="450884"/>
                      </a:cubicBezTo>
                      <a:cubicBezTo>
                        <a:pt x="316237" y="424594"/>
                        <a:pt x="385312" y="468230"/>
                        <a:pt x="330717" y="431834"/>
                      </a:cubicBezTo>
                      <a:cubicBezTo>
                        <a:pt x="305317" y="433951"/>
                        <a:pt x="279024" y="431182"/>
                        <a:pt x="254517" y="438184"/>
                      </a:cubicBezTo>
                      <a:cubicBezTo>
                        <a:pt x="247179" y="440281"/>
                        <a:pt x="246253" y="451024"/>
                        <a:pt x="241817" y="457234"/>
                      </a:cubicBezTo>
                      <a:cubicBezTo>
                        <a:pt x="221452" y="485745"/>
                        <a:pt x="226794" y="478607"/>
                        <a:pt x="203717" y="501684"/>
                      </a:cubicBezTo>
                      <a:cubicBezTo>
                        <a:pt x="201600" y="512267"/>
                        <a:pt x="199985" y="522963"/>
                        <a:pt x="197367" y="533434"/>
                      </a:cubicBezTo>
                      <a:cubicBezTo>
                        <a:pt x="195744" y="539928"/>
                        <a:pt x="191017" y="545791"/>
                        <a:pt x="191017" y="552484"/>
                      </a:cubicBezTo>
                      <a:cubicBezTo>
                        <a:pt x="191017" y="580082"/>
                        <a:pt x="192281" y="607909"/>
                        <a:pt x="197367" y="635034"/>
                      </a:cubicBezTo>
                      <a:cubicBezTo>
                        <a:pt x="198773" y="642535"/>
                        <a:pt x="206654" y="647258"/>
                        <a:pt x="210067" y="654084"/>
                      </a:cubicBezTo>
                      <a:cubicBezTo>
                        <a:pt x="213060" y="660071"/>
                        <a:pt x="214300" y="666784"/>
                        <a:pt x="216417" y="673134"/>
                      </a:cubicBezTo>
                      <a:cubicBezTo>
                        <a:pt x="211559" y="692565"/>
                        <a:pt x="211985" y="702966"/>
                        <a:pt x="197367" y="717584"/>
                      </a:cubicBezTo>
                      <a:cubicBezTo>
                        <a:pt x="191971" y="722980"/>
                        <a:pt x="184667" y="726051"/>
                        <a:pt x="178317" y="730284"/>
                      </a:cubicBezTo>
                      <a:cubicBezTo>
                        <a:pt x="149204" y="773953"/>
                        <a:pt x="157744" y="753904"/>
                        <a:pt x="146567" y="787434"/>
                      </a:cubicBezTo>
                      <a:cubicBezTo>
                        <a:pt x="152917" y="789551"/>
                        <a:pt x="159181" y="791945"/>
                        <a:pt x="165617" y="793784"/>
                      </a:cubicBezTo>
                      <a:cubicBezTo>
                        <a:pt x="221431" y="809731"/>
                        <a:pt x="164392" y="791259"/>
                        <a:pt x="210067" y="806484"/>
                      </a:cubicBezTo>
                      <a:cubicBezTo>
                        <a:pt x="216488" y="816116"/>
                        <a:pt x="229117" y="831439"/>
                        <a:pt x="229117" y="844584"/>
                      </a:cubicBezTo>
                      <a:cubicBezTo>
                        <a:pt x="229117" y="861529"/>
                        <a:pt x="220436" y="876591"/>
                        <a:pt x="210067" y="889034"/>
                      </a:cubicBezTo>
                      <a:cubicBezTo>
                        <a:pt x="204318" y="895933"/>
                        <a:pt x="197916" y="902335"/>
                        <a:pt x="191017" y="908084"/>
                      </a:cubicBezTo>
                      <a:cubicBezTo>
                        <a:pt x="185154" y="912970"/>
                        <a:pt x="178793" y="917371"/>
                        <a:pt x="171967" y="920784"/>
                      </a:cubicBezTo>
                      <a:cubicBezTo>
                        <a:pt x="165980" y="923777"/>
                        <a:pt x="159267" y="925017"/>
                        <a:pt x="152917" y="927134"/>
                      </a:cubicBezTo>
                      <a:cubicBezTo>
                        <a:pt x="148684" y="933484"/>
                        <a:pt x="141623" y="938683"/>
                        <a:pt x="140217" y="946184"/>
                      </a:cubicBezTo>
                      <a:cubicBezTo>
                        <a:pt x="135131" y="973309"/>
                        <a:pt x="143149" y="1002744"/>
                        <a:pt x="133867" y="1028734"/>
                      </a:cubicBezTo>
                      <a:cubicBezTo>
                        <a:pt x="130932" y="1036953"/>
                        <a:pt x="116934" y="1032967"/>
                        <a:pt x="108467" y="1035084"/>
                      </a:cubicBezTo>
                      <a:cubicBezTo>
                        <a:pt x="95767" y="1030851"/>
                        <a:pt x="82600" y="1027821"/>
                        <a:pt x="70367" y="1022384"/>
                      </a:cubicBezTo>
                      <a:cubicBezTo>
                        <a:pt x="63393" y="1019284"/>
                        <a:pt x="58911" y="1010443"/>
                        <a:pt x="51317" y="1009684"/>
                      </a:cubicBezTo>
                      <a:cubicBezTo>
                        <a:pt x="36424" y="1008195"/>
                        <a:pt x="21684" y="1013917"/>
                        <a:pt x="6867" y="1016034"/>
                      </a:cubicBezTo>
                      <a:cubicBezTo>
                        <a:pt x="8984" y="1068951"/>
                        <a:pt x="9444" y="1121960"/>
                        <a:pt x="13217" y="1174784"/>
                      </a:cubicBezTo>
                      <a:cubicBezTo>
                        <a:pt x="13694" y="1181460"/>
                        <a:pt x="19567" y="1187141"/>
                        <a:pt x="19567" y="1193834"/>
                      </a:cubicBezTo>
                      <a:cubicBezTo>
                        <a:pt x="19567" y="1270070"/>
                        <a:pt x="19034" y="1265817"/>
                        <a:pt x="6867" y="1314484"/>
                      </a:cubicBezTo>
                      <a:cubicBezTo>
                        <a:pt x="19781" y="1417792"/>
                        <a:pt x="-3716" y="1493342"/>
                        <a:pt x="517" y="1555784"/>
                      </a:cubicBezTo>
                      <a:close/>
                    </a:path>
                  </a:pathLst>
                </a:custGeom>
                <a:solidFill>
                  <a:srgbClr val="004830"/>
                </a:solidFill>
                <a:ln w="0">
                  <a:solidFill>
                    <a:srgbClr val="00483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Freeform 7"/>
                <p:cNvSpPr/>
                <p:nvPr/>
              </p:nvSpPr>
              <p:spPr>
                <a:xfrm>
                  <a:off x="6148917" y="3991037"/>
                  <a:ext cx="793822" cy="908070"/>
                </a:xfrm>
                <a:custGeom>
                  <a:avLst/>
                  <a:gdLst>
                    <a:gd name="connsiteX0" fmla="*/ 72 w 793822"/>
                    <a:gd name="connsiteY0" fmla="*/ 698500 h 908070"/>
                    <a:gd name="connsiteX1" fmla="*/ 63572 w 793822"/>
                    <a:gd name="connsiteY1" fmla="*/ 704850 h 908070"/>
                    <a:gd name="connsiteX2" fmla="*/ 82622 w 793822"/>
                    <a:gd name="connsiteY2" fmla="*/ 711200 h 908070"/>
                    <a:gd name="connsiteX3" fmla="*/ 171522 w 793822"/>
                    <a:gd name="connsiteY3" fmla="*/ 704850 h 908070"/>
                    <a:gd name="connsiteX4" fmla="*/ 228672 w 793822"/>
                    <a:gd name="connsiteY4" fmla="*/ 685800 h 908070"/>
                    <a:gd name="connsiteX5" fmla="*/ 247722 w 793822"/>
                    <a:gd name="connsiteY5" fmla="*/ 679450 h 908070"/>
                    <a:gd name="connsiteX6" fmla="*/ 266772 w 793822"/>
                    <a:gd name="connsiteY6" fmla="*/ 673100 h 908070"/>
                    <a:gd name="connsiteX7" fmla="*/ 330272 w 793822"/>
                    <a:gd name="connsiteY7" fmla="*/ 679450 h 908070"/>
                    <a:gd name="connsiteX8" fmla="*/ 368372 w 793822"/>
                    <a:gd name="connsiteY8" fmla="*/ 704850 h 908070"/>
                    <a:gd name="connsiteX9" fmla="*/ 387422 w 793822"/>
                    <a:gd name="connsiteY9" fmla="*/ 717550 h 908070"/>
                    <a:gd name="connsiteX10" fmla="*/ 425522 w 793822"/>
                    <a:gd name="connsiteY10" fmla="*/ 742950 h 908070"/>
                    <a:gd name="connsiteX11" fmla="*/ 444572 w 793822"/>
                    <a:gd name="connsiteY11" fmla="*/ 755650 h 908070"/>
                    <a:gd name="connsiteX12" fmla="*/ 463622 w 793822"/>
                    <a:gd name="connsiteY12" fmla="*/ 793750 h 908070"/>
                    <a:gd name="connsiteX13" fmla="*/ 469972 w 793822"/>
                    <a:gd name="connsiteY13" fmla="*/ 869950 h 908070"/>
                    <a:gd name="connsiteX14" fmla="*/ 476322 w 793822"/>
                    <a:gd name="connsiteY14" fmla="*/ 889000 h 908070"/>
                    <a:gd name="connsiteX15" fmla="*/ 495372 w 793822"/>
                    <a:gd name="connsiteY15" fmla="*/ 895350 h 908070"/>
                    <a:gd name="connsiteX16" fmla="*/ 514422 w 793822"/>
                    <a:gd name="connsiteY16" fmla="*/ 908050 h 908070"/>
                    <a:gd name="connsiteX17" fmla="*/ 546172 w 793822"/>
                    <a:gd name="connsiteY17" fmla="*/ 901700 h 908070"/>
                    <a:gd name="connsiteX18" fmla="*/ 558872 w 793822"/>
                    <a:gd name="connsiteY18" fmla="*/ 520700 h 908070"/>
                    <a:gd name="connsiteX19" fmla="*/ 577922 w 793822"/>
                    <a:gd name="connsiteY19" fmla="*/ 508000 h 908070"/>
                    <a:gd name="connsiteX20" fmla="*/ 622372 w 793822"/>
                    <a:gd name="connsiteY20" fmla="*/ 514350 h 908070"/>
                    <a:gd name="connsiteX21" fmla="*/ 641422 w 793822"/>
                    <a:gd name="connsiteY21" fmla="*/ 527050 h 908070"/>
                    <a:gd name="connsiteX22" fmla="*/ 660472 w 793822"/>
                    <a:gd name="connsiteY22" fmla="*/ 533400 h 908070"/>
                    <a:gd name="connsiteX23" fmla="*/ 698572 w 793822"/>
                    <a:gd name="connsiteY23" fmla="*/ 463550 h 908070"/>
                    <a:gd name="connsiteX24" fmla="*/ 736672 w 793822"/>
                    <a:gd name="connsiteY24" fmla="*/ 444500 h 908070"/>
                    <a:gd name="connsiteX25" fmla="*/ 774772 w 793822"/>
                    <a:gd name="connsiteY25" fmla="*/ 419100 h 908070"/>
                    <a:gd name="connsiteX26" fmla="*/ 793822 w 793822"/>
                    <a:gd name="connsiteY26" fmla="*/ 381000 h 908070"/>
                    <a:gd name="connsiteX27" fmla="*/ 749372 w 793822"/>
                    <a:gd name="connsiteY27" fmla="*/ 323850 h 908070"/>
                    <a:gd name="connsiteX28" fmla="*/ 711272 w 793822"/>
                    <a:gd name="connsiteY28" fmla="*/ 304800 h 908070"/>
                    <a:gd name="connsiteX29" fmla="*/ 711272 w 793822"/>
                    <a:gd name="connsiteY29" fmla="*/ 234950 h 908070"/>
                    <a:gd name="connsiteX30" fmla="*/ 723972 w 793822"/>
                    <a:gd name="connsiteY30" fmla="*/ 215900 h 908070"/>
                    <a:gd name="connsiteX31" fmla="*/ 730322 w 793822"/>
                    <a:gd name="connsiteY31" fmla="*/ 196850 h 908070"/>
                    <a:gd name="connsiteX32" fmla="*/ 749372 w 793822"/>
                    <a:gd name="connsiteY32" fmla="*/ 184150 h 908070"/>
                    <a:gd name="connsiteX33" fmla="*/ 762072 w 793822"/>
                    <a:gd name="connsiteY33" fmla="*/ 165100 h 908070"/>
                    <a:gd name="connsiteX34" fmla="*/ 762072 w 793822"/>
                    <a:gd name="connsiteY34" fmla="*/ 6350 h 908070"/>
                    <a:gd name="connsiteX35" fmla="*/ 743022 w 793822"/>
                    <a:gd name="connsiteY35" fmla="*/ 0 h 908070"/>
                    <a:gd name="connsiteX36" fmla="*/ 679522 w 793822"/>
                    <a:gd name="connsiteY36" fmla="*/ 6350 h 908070"/>
                    <a:gd name="connsiteX37" fmla="*/ 660472 w 793822"/>
                    <a:gd name="connsiteY37" fmla="*/ 19050 h 908070"/>
                    <a:gd name="connsiteX38" fmla="*/ 622372 w 793822"/>
                    <a:gd name="connsiteY38" fmla="*/ 31750 h 908070"/>
                    <a:gd name="connsiteX39" fmla="*/ 584272 w 793822"/>
                    <a:gd name="connsiteY39" fmla="*/ 44450 h 908070"/>
                    <a:gd name="connsiteX40" fmla="*/ 546172 w 793822"/>
                    <a:gd name="connsiteY40" fmla="*/ 57150 h 908070"/>
                    <a:gd name="connsiteX41" fmla="*/ 527122 w 793822"/>
                    <a:gd name="connsiteY41" fmla="*/ 63500 h 908070"/>
                    <a:gd name="connsiteX42" fmla="*/ 476322 w 793822"/>
                    <a:gd name="connsiteY42" fmla="*/ 82550 h 908070"/>
                    <a:gd name="connsiteX43" fmla="*/ 482672 w 793822"/>
                    <a:gd name="connsiteY43" fmla="*/ 152400 h 908070"/>
                    <a:gd name="connsiteX44" fmla="*/ 489022 w 793822"/>
                    <a:gd name="connsiteY44" fmla="*/ 171450 h 908070"/>
                    <a:gd name="connsiteX45" fmla="*/ 527122 w 793822"/>
                    <a:gd name="connsiteY45" fmla="*/ 190500 h 908070"/>
                    <a:gd name="connsiteX46" fmla="*/ 533472 w 793822"/>
                    <a:gd name="connsiteY46" fmla="*/ 209550 h 908070"/>
                    <a:gd name="connsiteX47" fmla="*/ 495372 w 793822"/>
                    <a:gd name="connsiteY47" fmla="*/ 285750 h 908070"/>
                    <a:gd name="connsiteX48" fmla="*/ 482672 w 793822"/>
                    <a:gd name="connsiteY48" fmla="*/ 323850 h 908070"/>
                    <a:gd name="connsiteX49" fmla="*/ 463622 w 793822"/>
                    <a:gd name="connsiteY49" fmla="*/ 330200 h 908070"/>
                    <a:gd name="connsiteX50" fmla="*/ 381072 w 793822"/>
                    <a:gd name="connsiteY50" fmla="*/ 349250 h 908070"/>
                    <a:gd name="connsiteX51" fmla="*/ 381072 w 793822"/>
                    <a:gd name="connsiteY51" fmla="*/ 292100 h 908070"/>
                    <a:gd name="connsiteX52" fmla="*/ 393772 w 793822"/>
                    <a:gd name="connsiteY52" fmla="*/ 254000 h 908070"/>
                    <a:gd name="connsiteX53" fmla="*/ 387422 w 793822"/>
                    <a:gd name="connsiteY53" fmla="*/ 177800 h 908070"/>
                    <a:gd name="connsiteX54" fmla="*/ 292172 w 793822"/>
                    <a:gd name="connsiteY54" fmla="*/ 203200 h 908070"/>
                    <a:gd name="connsiteX55" fmla="*/ 285822 w 793822"/>
                    <a:gd name="connsiteY55" fmla="*/ 304800 h 908070"/>
                    <a:gd name="connsiteX56" fmla="*/ 254072 w 793822"/>
                    <a:gd name="connsiteY56" fmla="*/ 361950 h 908070"/>
                    <a:gd name="connsiteX57" fmla="*/ 241372 w 793822"/>
                    <a:gd name="connsiteY57" fmla="*/ 381000 h 908070"/>
                    <a:gd name="connsiteX58" fmla="*/ 228672 w 793822"/>
                    <a:gd name="connsiteY58" fmla="*/ 400050 h 908070"/>
                    <a:gd name="connsiteX59" fmla="*/ 222322 w 793822"/>
                    <a:gd name="connsiteY59" fmla="*/ 419100 h 908070"/>
                    <a:gd name="connsiteX60" fmla="*/ 203272 w 793822"/>
                    <a:gd name="connsiteY60" fmla="*/ 438150 h 908070"/>
                    <a:gd name="connsiteX61" fmla="*/ 196922 w 793822"/>
                    <a:gd name="connsiteY61" fmla="*/ 457200 h 908070"/>
                    <a:gd name="connsiteX62" fmla="*/ 177872 w 793822"/>
                    <a:gd name="connsiteY62" fmla="*/ 463550 h 908070"/>
                    <a:gd name="connsiteX63" fmla="*/ 158822 w 793822"/>
                    <a:gd name="connsiteY63" fmla="*/ 476250 h 908070"/>
                    <a:gd name="connsiteX64" fmla="*/ 146122 w 793822"/>
                    <a:gd name="connsiteY64" fmla="*/ 495300 h 908070"/>
                    <a:gd name="connsiteX65" fmla="*/ 152472 w 793822"/>
                    <a:gd name="connsiteY65" fmla="*/ 533400 h 908070"/>
                    <a:gd name="connsiteX66" fmla="*/ 95322 w 793822"/>
                    <a:gd name="connsiteY66" fmla="*/ 539750 h 908070"/>
                    <a:gd name="connsiteX67" fmla="*/ 120722 w 793822"/>
                    <a:gd name="connsiteY67" fmla="*/ 571500 h 908070"/>
                    <a:gd name="connsiteX68" fmla="*/ 158822 w 793822"/>
                    <a:gd name="connsiteY68" fmla="*/ 584200 h 908070"/>
                    <a:gd name="connsiteX69" fmla="*/ 139772 w 793822"/>
                    <a:gd name="connsiteY69" fmla="*/ 596900 h 908070"/>
                    <a:gd name="connsiteX70" fmla="*/ 95322 w 793822"/>
                    <a:gd name="connsiteY70" fmla="*/ 584200 h 908070"/>
                    <a:gd name="connsiteX71" fmla="*/ 63572 w 793822"/>
                    <a:gd name="connsiteY71" fmla="*/ 590550 h 908070"/>
                    <a:gd name="connsiteX72" fmla="*/ 82622 w 793822"/>
                    <a:gd name="connsiteY72" fmla="*/ 603250 h 908070"/>
                    <a:gd name="connsiteX73" fmla="*/ 120722 w 793822"/>
                    <a:gd name="connsiteY73" fmla="*/ 615950 h 908070"/>
                    <a:gd name="connsiteX74" fmla="*/ 114372 w 793822"/>
                    <a:gd name="connsiteY74" fmla="*/ 641350 h 908070"/>
                    <a:gd name="connsiteX75" fmla="*/ 95322 w 793822"/>
                    <a:gd name="connsiteY75" fmla="*/ 647700 h 908070"/>
                    <a:gd name="connsiteX76" fmla="*/ 76272 w 793822"/>
                    <a:gd name="connsiteY76" fmla="*/ 660400 h 908070"/>
                    <a:gd name="connsiteX77" fmla="*/ 72 w 793822"/>
                    <a:gd name="connsiteY77" fmla="*/ 698500 h 908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</a:cxnLst>
                  <a:rect l="l" t="t" r="r" b="b"/>
                  <a:pathLst>
                    <a:path w="793822" h="908070">
                      <a:moveTo>
                        <a:pt x="72" y="698500"/>
                      </a:moveTo>
                      <a:cubicBezTo>
                        <a:pt x="-2045" y="705908"/>
                        <a:pt x="42547" y="701615"/>
                        <a:pt x="63572" y="704850"/>
                      </a:cubicBezTo>
                      <a:cubicBezTo>
                        <a:pt x="70188" y="705868"/>
                        <a:pt x="75929" y="711200"/>
                        <a:pt x="82622" y="711200"/>
                      </a:cubicBezTo>
                      <a:cubicBezTo>
                        <a:pt x="112331" y="711200"/>
                        <a:pt x="141889" y="706967"/>
                        <a:pt x="171522" y="704850"/>
                      </a:cubicBezTo>
                      <a:lnTo>
                        <a:pt x="228672" y="685800"/>
                      </a:lnTo>
                      <a:lnTo>
                        <a:pt x="247722" y="679450"/>
                      </a:lnTo>
                      <a:lnTo>
                        <a:pt x="266772" y="673100"/>
                      </a:lnTo>
                      <a:cubicBezTo>
                        <a:pt x="287939" y="675217"/>
                        <a:pt x="309968" y="673105"/>
                        <a:pt x="330272" y="679450"/>
                      </a:cubicBezTo>
                      <a:cubicBezTo>
                        <a:pt x="344841" y="684003"/>
                        <a:pt x="355672" y="696383"/>
                        <a:pt x="368372" y="704850"/>
                      </a:cubicBezTo>
                      <a:lnTo>
                        <a:pt x="387422" y="717550"/>
                      </a:lnTo>
                      <a:lnTo>
                        <a:pt x="425522" y="742950"/>
                      </a:lnTo>
                      <a:lnTo>
                        <a:pt x="444572" y="755650"/>
                      </a:lnTo>
                      <a:cubicBezTo>
                        <a:pt x="453491" y="769029"/>
                        <a:pt x="461431" y="777319"/>
                        <a:pt x="463622" y="793750"/>
                      </a:cubicBezTo>
                      <a:cubicBezTo>
                        <a:pt x="466991" y="819014"/>
                        <a:pt x="466603" y="844686"/>
                        <a:pt x="469972" y="869950"/>
                      </a:cubicBezTo>
                      <a:cubicBezTo>
                        <a:pt x="470857" y="876585"/>
                        <a:pt x="471589" y="884267"/>
                        <a:pt x="476322" y="889000"/>
                      </a:cubicBezTo>
                      <a:cubicBezTo>
                        <a:pt x="481055" y="893733"/>
                        <a:pt x="489385" y="892357"/>
                        <a:pt x="495372" y="895350"/>
                      </a:cubicBezTo>
                      <a:cubicBezTo>
                        <a:pt x="502198" y="898763"/>
                        <a:pt x="508072" y="903817"/>
                        <a:pt x="514422" y="908050"/>
                      </a:cubicBezTo>
                      <a:cubicBezTo>
                        <a:pt x="525005" y="905933"/>
                        <a:pt x="544348" y="912338"/>
                        <a:pt x="546172" y="901700"/>
                      </a:cubicBezTo>
                      <a:cubicBezTo>
                        <a:pt x="555848" y="845255"/>
                        <a:pt x="548449" y="593661"/>
                        <a:pt x="558872" y="520700"/>
                      </a:cubicBezTo>
                      <a:cubicBezTo>
                        <a:pt x="559951" y="513145"/>
                        <a:pt x="571572" y="512233"/>
                        <a:pt x="577922" y="508000"/>
                      </a:cubicBezTo>
                      <a:cubicBezTo>
                        <a:pt x="592739" y="510117"/>
                        <a:pt x="608036" y="510049"/>
                        <a:pt x="622372" y="514350"/>
                      </a:cubicBezTo>
                      <a:cubicBezTo>
                        <a:pt x="629682" y="516543"/>
                        <a:pt x="634596" y="523637"/>
                        <a:pt x="641422" y="527050"/>
                      </a:cubicBezTo>
                      <a:cubicBezTo>
                        <a:pt x="647409" y="530043"/>
                        <a:pt x="654122" y="531283"/>
                        <a:pt x="660472" y="533400"/>
                      </a:cubicBezTo>
                      <a:cubicBezTo>
                        <a:pt x="722498" y="520995"/>
                        <a:pt x="672588" y="541501"/>
                        <a:pt x="698572" y="463550"/>
                      </a:cubicBezTo>
                      <a:cubicBezTo>
                        <a:pt x="702416" y="452018"/>
                        <a:pt x="728603" y="448983"/>
                        <a:pt x="736672" y="444500"/>
                      </a:cubicBezTo>
                      <a:cubicBezTo>
                        <a:pt x="750015" y="437087"/>
                        <a:pt x="774772" y="419100"/>
                        <a:pt x="774772" y="419100"/>
                      </a:cubicBezTo>
                      <a:cubicBezTo>
                        <a:pt x="781193" y="409468"/>
                        <a:pt x="793822" y="394145"/>
                        <a:pt x="793822" y="381000"/>
                      </a:cubicBezTo>
                      <a:cubicBezTo>
                        <a:pt x="793822" y="340512"/>
                        <a:pt x="783239" y="346428"/>
                        <a:pt x="749372" y="323850"/>
                      </a:cubicBezTo>
                      <a:cubicBezTo>
                        <a:pt x="724753" y="307437"/>
                        <a:pt x="737562" y="313563"/>
                        <a:pt x="711272" y="304800"/>
                      </a:cubicBezTo>
                      <a:cubicBezTo>
                        <a:pt x="701356" y="275052"/>
                        <a:pt x="699425" y="278390"/>
                        <a:pt x="711272" y="234950"/>
                      </a:cubicBezTo>
                      <a:cubicBezTo>
                        <a:pt x="713280" y="227587"/>
                        <a:pt x="720559" y="222726"/>
                        <a:pt x="723972" y="215900"/>
                      </a:cubicBezTo>
                      <a:cubicBezTo>
                        <a:pt x="726965" y="209913"/>
                        <a:pt x="726141" y="202077"/>
                        <a:pt x="730322" y="196850"/>
                      </a:cubicBezTo>
                      <a:cubicBezTo>
                        <a:pt x="735090" y="190891"/>
                        <a:pt x="743022" y="188383"/>
                        <a:pt x="749372" y="184150"/>
                      </a:cubicBezTo>
                      <a:cubicBezTo>
                        <a:pt x="753605" y="177800"/>
                        <a:pt x="758659" y="171926"/>
                        <a:pt x="762072" y="165100"/>
                      </a:cubicBezTo>
                      <a:cubicBezTo>
                        <a:pt x="783881" y="121482"/>
                        <a:pt x="763725" y="15857"/>
                        <a:pt x="762072" y="6350"/>
                      </a:cubicBezTo>
                      <a:cubicBezTo>
                        <a:pt x="760925" y="-245"/>
                        <a:pt x="749372" y="2117"/>
                        <a:pt x="743022" y="0"/>
                      </a:cubicBezTo>
                      <a:cubicBezTo>
                        <a:pt x="721855" y="2117"/>
                        <a:pt x="700249" y="1567"/>
                        <a:pt x="679522" y="6350"/>
                      </a:cubicBezTo>
                      <a:cubicBezTo>
                        <a:pt x="672086" y="8066"/>
                        <a:pt x="667446" y="15950"/>
                        <a:pt x="660472" y="19050"/>
                      </a:cubicBezTo>
                      <a:cubicBezTo>
                        <a:pt x="648239" y="24487"/>
                        <a:pt x="635072" y="27517"/>
                        <a:pt x="622372" y="31750"/>
                      </a:cubicBezTo>
                      <a:lnTo>
                        <a:pt x="584272" y="44450"/>
                      </a:lnTo>
                      <a:lnTo>
                        <a:pt x="546172" y="57150"/>
                      </a:lnTo>
                      <a:cubicBezTo>
                        <a:pt x="539822" y="59267"/>
                        <a:pt x="533337" y="61014"/>
                        <a:pt x="527122" y="63500"/>
                      </a:cubicBezTo>
                      <a:cubicBezTo>
                        <a:pt x="489157" y="78686"/>
                        <a:pt x="506186" y="72595"/>
                        <a:pt x="476322" y="82550"/>
                      </a:cubicBezTo>
                      <a:cubicBezTo>
                        <a:pt x="478439" y="105833"/>
                        <a:pt x="479366" y="129256"/>
                        <a:pt x="482672" y="152400"/>
                      </a:cubicBezTo>
                      <a:cubicBezTo>
                        <a:pt x="483619" y="159026"/>
                        <a:pt x="484841" y="166223"/>
                        <a:pt x="489022" y="171450"/>
                      </a:cubicBezTo>
                      <a:cubicBezTo>
                        <a:pt x="497974" y="182641"/>
                        <a:pt x="514573" y="186317"/>
                        <a:pt x="527122" y="190500"/>
                      </a:cubicBezTo>
                      <a:cubicBezTo>
                        <a:pt x="529239" y="196850"/>
                        <a:pt x="534211" y="202897"/>
                        <a:pt x="533472" y="209550"/>
                      </a:cubicBezTo>
                      <a:cubicBezTo>
                        <a:pt x="526274" y="274328"/>
                        <a:pt x="516421" y="222604"/>
                        <a:pt x="495372" y="285750"/>
                      </a:cubicBezTo>
                      <a:cubicBezTo>
                        <a:pt x="491139" y="298450"/>
                        <a:pt x="495372" y="319617"/>
                        <a:pt x="482672" y="323850"/>
                      </a:cubicBezTo>
                      <a:cubicBezTo>
                        <a:pt x="476322" y="325967"/>
                        <a:pt x="470144" y="328695"/>
                        <a:pt x="463622" y="330200"/>
                      </a:cubicBezTo>
                      <a:cubicBezTo>
                        <a:pt x="372539" y="351219"/>
                        <a:pt x="427118" y="333901"/>
                        <a:pt x="381072" y="349250"/>
                      </a:cubicBezTo>
                      <a:cubicBezTo>
                        <a:pt x="371757" y="321305"/>
                        <a:pt x="371493" y="330416"/>
                        <a:pt x="381072" y="292100"/>
                      </a:cubicBezTo>
                      <a:cubicBezTo>
                        <a:pt x="384319" y="279113"/>
                        <a:pt x="393772" y="254000"/>
                        <a:pt x="393772" y="254000"/>
                      </a:cubicBezTo>
                      <a:cubicBezTo>
                        <a:pt x="391655" y="228600"/>
                        <a:pt x="407976" y="192873"/>
                        <a:pt x="387422" y="177800"/>
                      </a:cubicBezTo>
                      <a:cubicBezTo>
                        <a:pt x="312448" y="122819"/>
                        <a:pt x="303275" y="169891"/>
                        <a:pt x="292172" y="203200"/>
                      </a:cubicBezTo>
                      <a:cubicBezTo>
                        <a:pt x="290055" y="237067"/>
                        <a:pt x="289374" y="271054"/>
                        <a:pt x="285822" y="304800"/>
                      </a:cubicBezTo>
                      <a:cubicBezTo>
                        <a:pt x="283726" y="324709"/>
                        <a:pt x="262477" y="349343"/>
                        <a:pt x="254072" y="361950"/>
                      </a:cubicBezTo>
                      <a:lnTo>
                        <a:pt x="241372" y="381000"/>
                      </a:lnTo>
                      <a:cubicBezTo>
                        <a:pt x="237139" y="387350"/>
                        <a:pt x="231085" y="392810"/>
                        <a:pt x="228672" y="400050"/>
                      </a:cubicBezTo>
                      <a:cubicBezTo>
                        <a:pt x="226555" y="406400"/>
                        <a:pt x="226035" y="413531"/>
                        <a:pt x="222322" y="419100"/>
                      </a:cubicBezTo>
                      <a:cubicBezTo>
                        <a:pt x="217341" y="426572"/>
                        <a:pt x="209622" y="431800"/>
                        <a:pt x="203272" y="438150"/>
                      </a:cubicBezTo>
                      <a:cubicBezTo>
                        <a:pt x="201155" y="444500"/>
                        <a:pt x="201655" y="452467"/>
                        <a:pt x="196922" y="457200"/>
                      </a:cubicBezTo>
                      <a:cubicBezTo>
                        <a:pt x="192189" y="461933"/>
                        <a:pt x="183859" y="460557"/>
                        <a:pt x="177872" y="463550"/>
                      </a:cubicBezTo>
                      <a:cubicBezTo>
                        <a:pt x="171046" y="466963"/>
                        <a:pt x="165172" y="472017"/>
                        <a:pt x="158822" y="476250"/>
                      </a:cubicBezTo>
                      <a:cubicBezTo>
                        <a:pt x="154589" y="482600"/>
                        <a:pt x="146122" y="487668"/>
                        <a:pt x="146122" y="495300"/>
                      </a:cubicBezTo>
                      <a:cubicBezTo>
                        <a:pt x="146122" y="500506"/>
                        <a:pt x="175630" y="524137"/>
                        <a:pt x="152472" y="533400"/>
                      </a:cubicBezTo>
                      <a:cubicBezTo>
                        <a:pt x="134676" y="540519"/>
                        <a:pt x="114372" y="537633"/>
                        <a:pt x="95322" y="539750"/>
                      </a:cubicBezTo>
                      <a:cubicBezTo>
                        <a:pt x="102208" y="560407"/>
                        <a:pt x="98243" y="561510"/>
                        <a:pt x="120722" y="571500"/>
                      </a:cubicBezTo>
                      <a:cubicBezTo>
                        <a:pt x="132955" y="576937"/>
                        <a:pt x="158822" y="584200"/>
                        <a:pt x="158822" y="584200"/>
                      </a:cubicBezTo>
                      <a:cubicBezTo>
                        <a:pt x="152472" y="588433"/>
                        <a:pt x="147327" y="595821"/>
                        <a:pt x="139772" y="596900"/>
                      </a:cubicBezTo>
                      <a:cubicBezTo>
                        <a:pt x="134191" y="597697"/>
                        <a:pt x="102471" y="586583"/>
                        <a:pt x="95322" y="584200"/>
                      </a:cubicBezTo>
                      <a:cubicBezTo>
                        <a:pt x="84739" y="586317"/>
                        <a:pt x="69559" y="581570"/>
                        <a:pt x="63572" y="590550"/>
                      </a:cubicBezTo>
                      <a:cubicBezTo>
                        <a:pt x="59339" y="596900"/>
                        <a:pt x="75648" y="600150"/>
                        <a:pt x="82622" y="603250"/>
                      </a:cubicBezTo>
                      <a:cubicBezTo>
                        <a:pt x="94855" y="608687"/>
                        <a:pt x="120722" y="615950"/>
                        <a:pt x="120722" y="615950"/>
                      </a:cubicBezTo>
                      <a:cubicBezTo>
                        <a:pt x="118605" y="624417"/>
                        <a:pt x="119824" y="634535"/>
                        <a:pt x="114372" y="641350"/>
                      </a:cubicBezTo>
                      <a:cubicBezTo>
                        <a:pt x="110191" y="646577"/>
                        <a:pt x="101309" y="644707"/>
                        <a:pt x="95322" y="647700"/>
                      </a:cubicBezTo>
                      <a:cubicBezTo>
                        <a:pt x="88496" y="651113"/>
                        <a:pt x="83098" y="656987"/>
                        <a:pt x="76272" y="660400"/>
                      </a:cubicBezTo>
                      <a:cubicBezTo>
                        <a:pt x="52862" y="672105"/>
                        <a:pt x="2189" y="691092"/>
                        <a:pt x="72" y="698500"/>
                      </a:cubicBezTo>
                      <a:close/>
                    </a:path>
                  </a:pathLst>
                </a:custGeom>
                <a:solidFill>
                  <a:srgbClr val="00865A"/>
                </a:solidFill>
                <a:ln>
                  <a:solidFill>
                    <a:srgbClr val="00865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Freeform 8"/>
                <p:cNvSpPr/>
                <p:nvPr/>
              </p:nvSpPr>
              <p:spPr>
                <a:xfrm>
                  <a:off x="6487869" y="4060889"/>
                  <a:ext cx="38947" cy="55200"/>
                </a:xfrm>
                <a:custGeom>
                  <a:avLst/>
                  <a:gdLst>
                    <a:gd name="connsiteX0" fmla="*/ 27041 w 38947"/>
                    <a:gd name="connsiteY0" fmla="*/ 0 h 55200"/>
                    <a:gd name="connsiteX1" fmla="*/ 5609 w 38947"/>
                    <a:gd name="connsiteY1" fmla="*/ 16668 h 55200"/>
                    <a:gd name="connsiteX2" fmla="*/ 847 w 38947"/>
                    <a:gd name="connsiteY2" fmla="*/ 23812 h 55200"/>
                    <a:gd name="connsiteX3" fmla="*/ 3228 w 38947"/>
                    <a:gd name="connsiteY3" fmla="*/ 52387 h 55200"/>
                    <a:gd name="connsiteX4" fmla="*/ 31803 w 38947"/>
                    <a:gd name="connsiteY4" fmla="*/ 42862 h 55200"/>
                    <a:gd name="connsiteX5" fmla="*/ 36566 w 38947"/>
                    <a:gd name="connsiteY5" fmla="*/ 28575 h 55200"/>
                    <a:gd name="connsiteX6" fmla="*/ 38947 w 38947"/>
                    <a:gd name="connsiteY6" fmla="*/ 21431 h 55200"/>
                    <a:gd name="connsiteX7" fmla="*/ 27041 w 38947"/>
                    <a:gd name="connsiteY7" fmla="*/ 0 h 55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8947" h="55200">
                      <a:moveTo>
                        <a:pt x="27041" y="0"/>
                      </a:moveTo>
                      <a:cubicBezTo>
                        <a:pt x="9522" y="3503"/>
                        <a:pt x="17378" y="-987"/>
                        <a:pt x="5609" y="16668"/>
                      </a:cubicBezTo>
                      <a:lnTo>
                        <a:pt x="847" y="23812"/>
                      </a:lnTo>
                      <a:cubicBezTo>
                        <a:pt x="1641" y="33337"/>
                        <a:pt x="-2824" y="44989"/>
                        <a:pt x="3228" y="52387"/>
                      </a:cubicBezTo>
                      <a:cubicBezTo>
                        <a:pt x="10513" y="61291"/>
                        <a:pt x="26897" y="46541"/>
                        <a:pt x="31803" y="42862"/>
                      </a:cubicBezTo>
                      <a:lnTo>
                        <a:pt x="36566" y="28575"/>
                      </a:lnTo>
                      <a:lnTo>
                        <a:pt x="38947" y="21431"/>
                      </a:lnTo>
                      <a:cubicBezTo>
                        <a:pt x="36021" y="9728"/>
                        <a:pt x="38880" y="14220"/>
                        <a:pt x="27041" y="0"/>
                      </a:cubicBezTo>
                      <a:close/>
                    </a:path>
                  </a:pathLst>
                </a:custGeom>
                <a:solidFill>
                  <a:srgbClr val="00865A"/>
                </a:solidFill>
                <a:ln>
                  <a:solidFill>
                    <a:srgbClr val="00865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Freeform 9"/>
                <p:cNvSpPr/>
                <p:nvPr/>
              </p:nvSpPr>
              <p:spPr>
                <a:xfrm>
                  <a:off x="6526019" y="4003555"/>
                  <a:ext cx="37632" cy="31637"/>
                </a:xfrm>
                <a:custGeom>
                  <a:avLst/>
                  <a:gdLst>
                    <a:gd name="connsiteX0" fmla="*/ 36516 w 37632"/>
                    <a:gd name="connsiteY0" fmla="*/ 184 h 31637"/>
                    <a:gd name="connsiteX1" fmla="*/ 7941 w 37632"/>
                    <a:gd name="connsiteY1" fmla="*/ 14471 h 31637"/>
                    <a:gd name="connsiteX2" fmla="*/ 3178 w 37632"/>
                    <a:gd name="connsiteY2" fmla="*/ 23996 h 31637"/>
                    <a:gd name="connsiteX3" fmla="*/ 797 w 37632"/>
                    <a:gd name="connsiteY3" fmla="*/ 31140 h 31637"/>
                    <a:gd name="connsiteX4" fmla="*/ 22228 w 37632"/>
                    <a:gd name="connsiteY4" fmla="*/ 28759 h 31637"/>
                    <a:gd name="connsiteX5" fmla="*/ 29372 w 37632"/>
                    <a:gd name="connsiteY5" fmla="*/ 21615 h 31637"/>
                    <a:gd name="connsiteX6" fmla="*/ 36516 w 37632"/>
                    <a:gd name="connsiteY6" fmla="*/ 184 h 316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7632" h="31637">
                      <a:moveTo>
                        <a:pt x="36516" y="184"/>
                      </a:moveTo>
                      <a:cubicBezTo>
                        <a:pt x="32944" y="-1007"/>
                        <a:pt x="15735" y="3560"/>
                        <a:pt x="7941" y="14471"/>
                      </a:cubicBezTo>
                      <a:cubicBezTo>
                        <a:pt x="5878" y="17360"/>
                        <a:pt x="4576" y="20733"/>
                        <a:pt x="3178" y="23996"/>
                      </a:cubicBezTo>
                      <a:cubicBezTo>
                        <a:pt x="2189" y="26303"/>
                        <a:pt x="-1638" y="30531"/>
                        <a:pt x="797" y="31140"/>
                      </a:cubicBezTo>
                      <a:cubicBezTo>
                        <a:pt x="7770" y="32883"/>
                        <a:pt x="15084" y="29553"/>
                        <a:pt x="22228" y="28759"/>
                      </a:cubicBezTo>
                      <a:cubicBezTo>
                        <a:pt x="24609" y="26378"/>
                        <a:pt x="27737" y="24559"/>
                        <a:pt x="29372" y="21615"/>
                      </a:cubicBezTo>
                      <a:cubicBezTo>
                        <a:pt x="34385" y="12591"/>
                        <a:pt x="40088" y="1375"/>
                        <a:pt x="36516" y="184"/>
                      </a:cubicBezTo>
                      <a:close/>
                    </a:path>
                  </a:pathLst>
                </a:custGeom>
                <a:solidFill>
                  <a:srgbClr val="00865A"/>
                </a:solidFill>
                <a:ln>
                  <a:solidFill>
                    <a:srgbClr val="00865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>
                  <a:off x="6576822" y="3967237"/>
                  <a:ext cx="69295" cy="29358"/>
                </a:xfrm>
                <a:custGeom>
                  <a:avLst/>
                  <a:gdLst>
                    <a:gd name="connsiteX0" fmla="*/ 66675 w 69295"/>
                    <a:gd name="connsiteY0" fmla="*/ 783 h 29358"/>
                    <a:gd name="connsiteX1" fmla="*/ 23813 w 69295"/>
                    <a:gd name="connsiteY1" fmla="*/ 3164 h 29358"/>
                    <a:gd name="connsiteX2" fmla="*/ 2381 w 69295"/>
                    <a:gd name="connsiteY2" fmla="*/ 5545 h 29358"/>
                    <a:gd name="connsiteX3" fmla="*/ 0 w 69295"/>
                    <a:gd name="connsiteY3" fmla="*/ 12689 h 29358"/>
                    <a:gd name="connsiteX4" fmla="*/ 2381 w 69295"/>
                    <a:gd name="connsiteY4" fmla="*/ 26977 h 29358"/>
                    <a:gd name="connsiteX5" fmla="*/ 9525 w 69295"/>
                    <a:gd name="connsiteY5" fmla="*/ 29358 h 29358"/>
                    <a:gd name="connsiteX6" fmla="*/ 40481 w 69295"/>
                    <a:gd name="connsiteY6" fmla="*/ 26977 h 29358"/>
                    <a:gd name="connsiteX7" fmla="*/ 54769 w 69295"/>
                    <a:gd name="connsiteY7" fmla="*/ 17452 h 29358"/>
                    <a:gd name="connsiteX8" fmla="*/ 66675 w 69295"/>
                    <a:gd name="connsiteY8" fmla="*/ 783 h 293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9295" h="29358">
                      <a:moveTo>
                        <a:pt x="66675" y="783"/>
                      </a:moveTo>
                      <a:cubicBezTo>
                        <a:pt x="61516" y="-1598"/>
                        <a:pt x="38083" y="2107"/>
                        <a:pt x="23813" y="3164"/>
                      </a:cubicBezTo>
                      <a:cubicBezTo>
                        <a:pt x="16645" y="3695"/>
                        <a:pt x="9055" y="2876"/>
                        <a:pt x="2381" y="5545"/>
                      </a:cubicBezTo>
                      <a:cubicBezTo>
                        <a:pt x="50" y="6477"/>
                        <a:pt x="794" y="10308"/>
                        <a:pt x="0" y="12689"/>
                      </a:cubicBezTo>
                      <a:cubicBezTo>
                        <a:pt x="794" y="17452"/>
                        <a:pt x="-15" y="22785"/>
                        <a:pt x="2381" y="26977"/>
                      </a:cubicBezTo>
                      <a:cubicBezTo>
                        <a:pt x="3626" y="29156"/>
                        <a:pt x="7015" y="29358"/>
                        <a:pt x="9525" y="29358"/>
                      </a:cubicBezTo>
                      <a:cubicBezTo>
                        <a:pt x="19874" y="29358"/>
                        <a:pt x="30162" y="27771"/>
                        <a:pt x="40481" y="26977"/>
                      </a:cubicBezTo>
                      <a:cubicBezTo>
                        <a:pt x="45244" y="23802"/>
                        <a:pt x="49339" y="19262"/>
                        <a:pt x="54769" y="17452"/>
                      </a:cubicBezTo>
                      <a:cubicBezTo>
                        <a:pt x="70121" y="12334"/>
                        <a:pt x="71834" y="3164"/>
                        <a:pt x="66675" y="783"/>
                      </a:cubicBezTo>
                      <a:close/>
                    </a:path>
                  </a:pathLst>
                </a:custGeom>
                <a:solidFill>
                  <a:srgbClr val="00865A"/>
                </a:solidFill>
                <a:ln>
                  <a:solidFill>
                    <a:srgbClr val="00865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>
                  <a:off x="6674118" y="3948035"/>
                  <a:ext cx="59867" cy="22366"/>
                </a:xfrm>
                <a:custGeom>
                  <a:avLst/>
                  <a:gdLst>
                    <a:gd name="connsiteX0" fmla="*/ 47960 w 59867"/>
                    <a:gd name="connsiteY0" fmla="*/ 3316 h 22366"/>
                    <a:gd name="connsiteX1" fmla="*/ 5098 w 59867"/>
                    <a:gd name="connsiteY1" fmla="*/ 5697 h 22366"/>
                    <a:gd name="connsiteX2" fmla="*/ 335 w 59867"/>
                    <a:gd name="connsiteY2" fmla="*/ 12841 h 22366"/>
                    <a:gd name="connsiteX3" fmla="*/ 14623 w 59867"/>
                    <a:gd name="connsiteY3" fmla="*/ 22366 h 22366"/>
                    <a:gd name="connsiteX4" fmla="*/ 47960 w 59867"/>
                    <a:gd name="connsiteY4" fmla="*/ 19985 h 22366"/>
                    <a:gd name="connsiteX5" fmla="*/ 55104 w 59867"/>
                    <a:gd name="connsiteY5" fmla="*/ 17604 h 22366"/>
                    <a:gd name="connsiteX6" fmla="*/ 59867 w 59867"/>
                    <a:gd name="connsiteY6" fmla="*/ 10460 h 22366"/>
                    <a:gd name="connsiteX7" fmla="*/ 55104 w 59867"/>
                    <a:gd name="connsiteY7" fmla="*/ 935 h 22366"/>
                    <a:gd name="connsiteX8" fmla="*/ 47960 w 59867"/>
                    <a:gd name="connsiteY8" fmla="*/ 3316 h 223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9867" h="22366">
                      <a:moveTo>
                        <a:pt x="47960" y="3316"/>
                      </a:moveTo>
                      <a:cubicBezTo>
                        <a:pt x="39626" y="4110"/>
                        <a:pt x="19129" y="2891"/>
                        <a:pt x="5098" y="5697"/>
                      </a:cubicBezTo>
                      <a:cubicBezTo>
                        <a:pt x="2292" y="6258"/>
                        <a:pt x="-1085" y="10356"/>
                        <a:pt x="335" y="12841"/>
                      </a:cubicBezTo>
                      <a:cubicBezTo>
                        <a:pt x="3175" y="17811"/>
                        <a:pt x="14623" y="22366"/>
                        <a:pt x="14623" y="22366"/>
                      </a:cubicBezTo>
                      <a:cubicBezTo>
                        <a:pt x="25735" y="21572"/>
                        <a:pt x="36896" y="21287"/>
                        <a:pt x="47960" y="19985"/>
                      </a:cubicBezTo>
                      <a:cubicBezTo>
                        <a:pt x="50453" y="19692"/>
                        <a:pt x="53144" y="19172"/>
                        <a:pt x="55104" y="17604"/>
                      </a:cubicBezTo>
                      <a:cubicBezTo>
                        <a:pt x="57339" y="15816"/>
                        <a:pt x="58279" y="12841"/>
                        <a:pt x="59867" y="10460"/>
                      </a:cubicBezTo>
                      <a:cubicBezTo>
                        <a:pt x="58279" y="7285"/>
                        <a:pt x="58207" y="2659"/>
                        <a:pt x="55104" y="935"/>
                      </a:cubicBezTo>
                      <a:cubicBezTo>
                        <a:pt x="50010" y="-1895"/>
                        <a:pt x="56294" y="2522"/>
                        <a:pt x="47960" y="3316"/>
                      </a:cubicBezTo>
                      <a:close/>
                    </a:path>
                  </a:pathLst>
                </a:custGeom>
                <a:solidFill>
                  <a:srgbClr val="00865A"/>
                </a:solidFill>
                <a:ln>
                  <a:solidFill>
                    <a:srgbClr val="00865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6781503" y="3936426"/>
                  <a:ext cx="23963" cy="12544"/>
                </a:xfrm>
                <a:custGeom>
                  <a:avLst/>
                  <a:gdLst>
                    <a:gd name="connsiteX0" fmla="*/ 23919 w 23963"/>
                    <a:gd name="connsiteY0" fmla="*/ 638 h 12544"/>
                    <a:gd name="connsiteX1" fmla="*/ 4869 w 23963"/>
                    <a:gd name="connsiteY1" fmla="*/ 3019 h 12544"/>
                    <a:gd name="connsiteX2" fmla="*/ 107 w 23963"/>
                    <a:gd name="connsiteY2" fmla="*/ 10163 h 12544"/>
                    <a:gd name="connsiteX3" fmla="*/ 7250 w 23963"/>
                    <a:gd name="connsiteY3" fmla="*/ 12544 h 12544"/>
                    <a:gd name="connsiteX4" fmla="*/ 23919 w 23963"/>
                    <a:gd name="connsiteY4" fmla="*/ 638 h 125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963" h="12544">
                      <a:moveTo>
                        <a:pt x="23919" y="638"/>
                      </a:moveTo>
                      <a:cubicBezTo>
                        <a:pt x="23522" y="-949"/>
                        <a:pt x="10811" y="642"/>
                        <a:pt x="4869" y="3019"/>
                      </a:cubicBezTo>
                      <a:cubicBezTo>
                        <a:pt x="2212" y="4082"/>
                        <a:pt x="-587" y="7387"/>
                        <a:pt x="107" y="10163"/>
                      </a:cubicBezTo>
                      <a:cubicBezTo>
                        <a:pt x="716" y="12598"/>
                        <a:pt x="4869" y="11750"/>
                        <a:pt x="7250" y="12544"/>
                      </a:cubicBezTo>
                      <a:cubicBezTo>
                        <a:pt x="22321" y="10033"/>
                        <a:pt x="24316" y="2225"/>
                        <a:pt x="23919" y="638"/>
                      </a:cubicBezTo>
                      <a:close/>
                    </a:path>
                  </a:pathLst>
                </a:custGeom>
                <a:solidFill>
                  <a:srgbClr val="00865A"/>
                </a:solidFill>
                <a:ln>
                  <a:solidFill>
                    <a:srgbClr val="00865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" name="Freeform 13"/>
                <p:cNvSpPr/>
                <p:nvPr/>
              </p:nvSpPr>
              <p:spPr>
                <a:xfrm>
                  <a:off x="8153686" y="3545300"/>
                  <a:ext cx="102394" cy="116967"/>
                </a:xfrm>
                <a:custGeom>
                  <a:avLst/>
                  <a:gdLst>
                    <a:gd name="connsiteX0" fmla="*/ 26194 w 102394"/>
                    <a:gd name="connsiteY0" fmla="*/ 286 h 116967"/>
                    <a:gd name="connsiteX1" fmla="*/ 14287 w 102394"/>
                    <a:gd name="connsiteY1" fmla="*/ 21717 h 116967"/>
                    <a:gd name="connsiteX2" fmla="*/ 7144 w 102394"/>
                    <a:gd name="connsiteY2" fmla="*/ 43149 h 116967"/>
                    <a:gd name="connsiteX3" fmla="*/ 4762 w 102394"/>
                    <a:gd name="connsiteY3" fmla="*/ 52674 h 116967"/>
                    <a:gd name="connsiteX4" fmla="*/ 0 w 102394"/>
                    <a:gd name="connsiteY4" fmla="*/ 66961 h 116967"/>
                    <a:gd name="connsiteX5" fmla="*/ 9525 w 102394"/>
                    <a:gd name="connsiteY5" fmla="*/ 78867 h 116967"/>
                    <a:gd name="connsiteX6" fmla="*/ 14287 w 102394"/>
                    <a:gd name="connsiteY6" fmla="*/ 86011 h 116967"/>
                    <a:gd name="connsiteX7" fmla="*/ 21431 w 102394"/>
                    <a:gd name="connsiteY7" fmla="*/ 90774 h 116967"/>
                    <a:gd name="connsiteX8" fmla="*/ 42862 w 102394"/>
                    <a:gd name="connsiteY8" fmla="*/ 109824 h 116967"/>
                    <a:gd name="connsiteX9" fmla="*/ 57150 w 102394"/>
                    <a:gd name="connsiteY9" fmla="*/ 114586 h 116967"/>
                    <a:gd name="connsiteX10" fmla="*/ 64294 w 102394"/>
                    <a:gd name="connsiteY10" fmla="*/ 116967 h 116967"/>
                    <a:gd name="connsiteX11" fmla="*/ 90487 w 102394"/>
                    <a:gd name="connsiteY11" fmla="*/ 114586 h 116967"/>
                    <a:gd name="connsiteX12" fmla="*/ 97631 w 102394"/>
                    <a:gd name="connsiteY12" fmla="*/ 112205 h 116967"/>
                    <a:gd name="connsiteX13" fmla="*/ 102394 w 102394"/>
                    <a:gd name="connsiteY13" fmla="*/ 105061 h 116967"/>
                    <a:gd name="connsiteX14" fmla="*/ 100012 w 102394"/>
                    <a:gd name="connsiteY14" fmla="*/ 71724 h 116967"/>
                    <a:gd name="connsiteX15" fmla="*/ 97631 w 102394"/>
                    <a:gd name="connsiteY15" fmla="*/ 64580 h 116967"/>
                    <a:gd name="connsiteX16" fmla="*/ 83344 w 102394"/>
                    <a:gd name="connsiteY16" fmla="*/ 50292 h 116967"/>
                    <a:gd name="connsiteX17" fmla="*/ 73819 w 102394"/>
                    <a:gd name="connsiteY17" fmla="*/ 36005 h 116967"/>
                    <a:gd name="connsiteX18" fmla="*/ 61912 w 102394"/>
                    <a:gd name="connsiteY18" fmla="*/ 21717 h 116967"/>
                    <a:gd name="connsiteX19" fmla="*/ 54769 w 102394"/>
                    <a:gd name="connsiteY19" fmla="*/ 19336 h 116967"/>
                    <a:gd name="connsiteX20" fmla="*/ 47625 w 102394"/>
                    <a:gd name="connsiteY20" fmla="*/ 14574 h 116967"/>
                    <a:gd name="connsiteX21" fmla="*/ 30956 w 102394"/>
                    <a:gd name="connsiteY21" fmla="*/ 9811 h 116967"/>
                    <a:gd name="connsiteX22" fmla="*/ 26194 w 102394"/>
                    <a:gd name="connsiteY22" fmla="*/ 286 h 116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02394" h="116967">
                      <a:moveTo>
                        <a:pt x="26194" y="286"/>
                      </a:moveTo>
                      <a:cubicBezTo>
                        <a:pt x="23416" y="2270"/>
                        <a:pt x="15653" y="17163"/>
                        <a:pt x="14287" y="21717"/>
                      </a:cubicBezTo>
                      <a:cubicBezTo>
                        <a:pt x="7286" y="45053"/>
                        <a:pt x="17044" y="28298"/>
                        <a:pt x="7144" y="43149"/>
                      </a:cubicBezTo>
                      <a:cubicBezTo>
                        <a:pt x="6350" y="46324"/>
                        <a:pt x="5702" y="49539"/>
                        <a:pt x="4762" y="52674"/>
                      </a:cubicBezTo>
                      <a:cubicBezTo>
                        <a:pt x="3319" y="57482"/>
                        <a:pt x="0" y="66961"/>
                        <a:pt x="0" y="66961"/>
                      </a:cubicBezTo>
                      <a:cubicBezTo>
                        <a:pt x="4636" y="80870"/>
                        <a:pt x="-1247" y="68095"/>
                        <a:pt x="9525" y="78867"/>
                      </a:cubicBezTo>
                      <a:cubicBezTo>
                        <a:pt x="11549" y="80891"/>
                        <a:pt x="12263" y="83987"/>
                        <a:pt x="14287" y="86011"/>
                      </a:cubicBezTo>
                      <a:cubicBezTo>
                        <a:pt x="16311" y="88035"/>
                        <a:pt x="19292" y="88873"/>
                        <a:pt x="21431" y="90774"/>
                      </a:cubicBezTo>
                      <a:cubicBezTo>
                        <a:pt x="26810" y="95555"/>
                        <a:pt x="34761" y="106223"/>
                        <a:pt x="42862" y="109824"/>
                      </a:cubicBezTo>
                      <a:cubicBezTo>
                        <a:pt x="47450" y="111863"/>
                        <a:pt x="52387" y="112999"/>
                        <a:pt x="57150" y="114586"/>
                      </a:cubicBezTo>
                      <a:lnTo>
                        <a:pt x="64294" y="116967"/>
                      </a:lnTo>
                      <a:cubicBezTo>
                        <a:pt x="73025" y="116173"/>
                        <a:pt x="81808" y="115826"/>
                        <a:pt x="90487" y="114586"/>
                      </a:cubicBezTo>
                      <a:cubicBezTo>
                        <a:pt x="92972" y="114231"/>
                        <a:pt x="95671" y="113773"/>
                        <a:pt x="97631" y="112205"/>
                      </a:cubicBezTo>
                      <a:cubicBezTo>
                        <a:pt x="99866" y="110417"/>
                        <a:pt x="100806" y="107442"/>
                        <a:pt x="102394" y="105061"/>
                      </a:cubicBezTo>
                      <a:cubicBezTo>
                        <a:pt x="101600" y="93949"/>
                        <a:pt x="101314" y="82788"/>
                        <a:pt x="100012" y="71724"/>
                      </a:cubicBezTo>
                      <a:cubicBezTo>
                        <a:pt x="99719" y="69231"/>
                        <a:pt x="99172" y="66561"/>
                        <a:pt x="97631" y="64580"/>
                      </a:cubicBezTo>
                      <a:cubicBezTo>
                        <a:pt x="93496" y="59263"/>
                        <a:pt x="83344" y="50292"/>
                        <a:pt x="83344" y="50292"/>
                      </a:cubicBezTo>
                      <a:cubicBezTo>
                        <a:pt x="79158" y="37739"/>
                        <a:pt x="83728" y="47896"/>
                        <a:pt x="73819" y="36005"/>
                      </a:cubicBezTo>
                      <a:cubicBezTo>
                        <a:pt x="68329" y="29417"/>
                        <a:pt x="69737" y="26934"/>
                        <a:pt x="61912" y="21717"/>
                      </a:cubicBezTo>
                      <a:cubicBezTo>
                        <a:pt x="59824" y="20325"/>
                        <a:pt x="57014" y="20458"/>
                        <a:pt x="54769" y="19336"/>
                      </a:cubicBezTo>
                      <a:cubicBezTo>
                        <a:pt x="52209" y="18056"/>
                        <a:pt x="50185" y="15854"/>
                        <a:pt x="47625" y="14574"/>
                      </a:cubicBezTo>
                      <a:cubicBezTo>
                        <a:pt x="43813" y="12668"/>
                        <a:pt x="34524" y="10830"/>
                        <a:pt x="30956" y="9811"/>
                      </a:cubicBezTo>
                      <a:cubicBezTo>
                        <a:pt x="21743" y="7179"/>
                        <a:pt x="28972" y="-1698"/>
                        <a:pt x="26194" y="286"/>
                      </a:cubicBezTo>
                      <a:close/>
                    </a:path>
                  </a:pathLst>
                </a:custGeom>
                <a:solidFill>
                  <a:srgbClr val="004830"/>
                </a:solidFill>
                <a:ln w="0">
                  <a:solidFill>
                    <a:srgbClr val="00483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" name="Freeform 14"/>
                <p:cNvSpPr/>
                <p:nvPr/>
              </p:nvSpPr>
              <p:spPr>
                <a:xfrm>
                  <a:off x="7722603" y="3605117"/>
                  <a:ext cx="60423" cy="42699"/>
                </a:xfrm>
                <a:custGeom>
                  <a:avLst/>
                  <a:gdLst>
                    <a:gd name="connsiteX0" fmla="*/ 35795 w 60423"/>
                    <a:gd name="connsiteY0" fmla="*/ 0 h 42699"/>
                    <a:gd name="connsiteX1" fmla="*/ 23889 w 60423"/>
                    <a:gd name="connsiteY1" fmla="*/ 4763 h 42699"/>
                    <a:gd name="connsiteX2" fmla="*/ 4839 w 60423"/>
                    <a:gd name="connsiteY2" fmla="*/ 9525 h 42699"/>
                    <a:gd name="connsiteX3" fmla="*/ 77 w 60423"/>
                    <a:gd name="connsiteY3" fmla="*/ 19050 h 42699"/>
                    <a:gd name="connsiteX4" fmla="*/ 9602 w 60423"/>
                    <a:gd name="connsiteY4" fmla="*/ 30957 h 42699"/>
                    <a:gd name="connsiteX5" fmla="*/ 33414 w 60423"/>
                    <a:gd name="connsiteY5" fmla="*/ 35719 h 42699"/>
                    <a:gd name="connsiteX6" fmla="*/ 57227 w 60423"/>
                    <a:gd name="connsiteY6" fmla="*/ 38100 h 42699"/>
                    <a:gd name="connsiteX7" fmla="*/ 47702 w 60423"/>
                    <a:gd name="connsiteY7" fmla="*/ 23813 h 42699"/>
                    <a:gd name="connsiteX8" fmla="*/ 35795 w 60423"/>
                    <a:gd name="connsiteY8" fmla="*/ 0 h 426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423" h="42699">
                      <a:moveTo>
                        <a:pt x="35795" y="0"/>
                      </a:moveTo>
                      <a:cubicBezTo>
                        <a:pt x="31826" y="1588"/>
                        <a:pt x="27974" y="3506"/>
                        <a:pt x="23889" y="4763"/>
                      </a:cubicBezTo>
                      <a:cubicBezTo>
                        <a:pt x="17633" y="6688"/>
                        <a:pt x="4839" y="9525"/>
                        <a:pt x="4839" y="9525"/>
                      </a:cubicBezTo>
                      <a:cubicBezTo>
                        <a:pt x="3252" y="12700"/>
                        <a:pt x="579" y="15536"/>
                        <a:pt x="77" y="19050"/>
                      </a:cubicBezTo>
                      <a:cubicBezTo>
                        <a:pt x="-736" y="24741"/>
                        <a:pt x="5043" y="29554"/>
                        <a:pt x="9602" y="30957"/>
                      </a:cubicBezTo>
                      <a:cubicBezTo>
                        <a:pt x="17339" y="33337"/>
                        <a:pt x="33414" y="35719"/>
                        <a:pt x="33414" y="35719"/>
                      </a:cubicBezTo>
                      <a:cubicBezTo>
                        <a:pt x="40114" y="40186"/>
                        <a:pt x="47754" y="47574"/>
                        <a:pt x="57227" y="38100"/>
                      </a:cubicBezTo>
                      <a:cubicBezTo>
                        <a:pt x="67283" y="28043"/>
                        <a:pt x="50666" y="24801"/>
                        <a:pt x="47702" y="23813"/>
                      </a:cubicBezTo>
                      <a:lnTo>
                        <a:pt x="35795" y="0"/>
                      </a:lnTo>
                      <a:close/>
                    </a:path>
                  </a:pathLst>
                </a:custGeom>
                <a:solidFill>
                  <a:srgbClr val="004830"/>
                </a:solidFill>
                <a:ln w="0">
                  <a:solidFill>
                    <a:srgbClr val="00483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1" name="Down Arrow 20"/>
              <p:cNvSpPr/>
              <p:nvPr/>
            </p:nvSpPr>
            <p:spPr>
              <a:xfrm>
                <a:off x="7205133" y="3649133"/>
                <a:ext cx="228600" cy="677334"/>
              </a:xfrm>
              <a:prstGeom prst="downArrow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Down Arrow 24"/>
              <p:cNvSpPr/>
              <p:nvPr/>
            </p:nvSpPr>
            <p:spPr>
              <a:xfrm rot="4281230">
                <a:off x="6655374" y="3091254"/>
                <a:ext cx="228600" cy="899554"/>
              </a:xfrm>
              <a:prstGeom prst="downArrow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030" name="Picture 6" descr="https://cdn2.iconfinder.com/data/icons/world-flag-icons/256/Flag_of_Netherlands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6385" y="2888615"/>
                <a:ext cx="1165225" cy="11652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8" name="Down Arrow 27"/>
              <p:cNvSpPr/>
              <p:nvPr/>
            </p:nvSpPr>
            <p:spPr>
              <a:xfrm rot="10455611">
                <a:off x="5918201" y="4114799"/>
                <a:ext cx="228600" cy="677334"/>
              </a:xfrm>
              <a:prstGeom prst="downArrow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Down Arrow 28"/>
              <p:cNvSpPr/>
              <p:nvPr/>
            </p:nvSpPr>
            <p:spPr>
              <a:xfrm rot="15999408">
                <a:off x="6568513" y="4598109"/>
                <a:ext cx="228600" cy="538862"/>
              </a:xfrm>
              <a:prstGeom prst="downArrow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026" name="Picture 2" descr="https://cdn2.iconfinder.com/data/icons/world-flag-icons/256/Flag_of_Germany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71287" y="4296791"/>
                <a:ext cx="1189609" cy="118960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9" name="TextBox 18"/>
            <p:cNvSpPr txBox="1"/>
            <p:nvPr/>
          </p:nvSpPr>
          <p:spPr>
            <a:xfrm>
              <a:off x="3959201" y="4561581"/>
              <a:ext cx="57912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 smtClean="0">
                  <a:ln w="25400"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rebuchet MS" panose="020B0603020202020204" pitchFamily="34" charset="0"/>
                </a:rPr>
                <a:t>2</a:t>
              </a:r>
              <a:endParaRPr lang="en-GB" sz="4000" b="1" dirty="0">
                <a:ln w="25400">
                  <a:solidFill>
                    <a:schemeClr val="tx1"/>
                  </a:solidFill>
                </a:ln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21094" y="3124137"/>
              <a:ext cx="57912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>
                  <a:ln w="25400"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Trebuchet MS" panose="020B0603020202020204" pitchFamily="34" charset="0"/>
                </a:rPr>
                <a:t>1</a:t>
              </a:r>
              <a:endParaRPr lang="en-GB" sz="4000" b="1" dirty="0">
                <a:ln w="25400">
                  <a:solidFill>
                    <a:schemeClr val="tx1"/>
                  </a:solidFill>
                </a:ln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34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Convergence scenarios: some results (1)</a:t>
            </a:r>
            <a:endParaRPr lang="en-GB" sz="3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75393"/>
              </p:ext>
            </p:extLst>
          </p:nvPr>
        </p:nvGraphicFramePr>
        <p:xfrm>
          <a:off x="602236" y="1361400"/>
          <a:ext cx="8256015" cy="4785999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1589692"/>
                <a:gridCol w="3184550"/>
                <a:gridCol w="3481773"/>
              </a:tblGrid>
              <a:tr h="260136">
                <a:tc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German Regime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Dutch</a:t>
                      </a:r>
                      <a:r>
                        <a:rPr lang="en-GB" sz="1600" baseline="0" noProof="0" dirty="0" smtClean="0"/>
                        <a:t> Regime</a:t>
                      </a:r>
                      <a:endParaRPr lang="en-GB" sz="1600" noProof="0" dirty="0"/>
                    </a:p>
                  </a:txBody>
                  <a:tcPr/>
                </a:tc>
              </a:tr>
              <a:tr h="347279">
                <a:tc gridSpan="3">
                  <a:txBody>
                    <a:bodyPr/>
                    <a:lstStyle/>
                    <a:p>
                      <a:r>
                        <a:rPr lang="en-GB" sz="1600" b="0" i="1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Direct stakeholders</a:t>
                      </a:r>
                      <a:endParaRPr lang="en-GB" sz="1600" b="0" i="1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</a:tr>
              <a:tr h="707534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Biomass producer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Higher demand for 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primary biomass (but scarcely available arable land)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19231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Biomass traders and shippers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57353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Biomethane producers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Lower investment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burden. </a:t>
                      </a:r>
                      <a:b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Higher feed-in support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levels, and longer duration of support. 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Competitive bidding, and higher cost-effectiveness,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but also higher investment burden and lower support levels.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2341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Biomethane traders and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shippers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Stricter balancing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requirements.</a:t>
                      </a:r>
                      <a:b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New revenue opportunities because of ‘</a:t>
                      </a:r>
                      <a:r>
                        <a:rPr lang="en-GB" sz="1600" baseline="0" noProof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GoO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flexibility’.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07534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Network operators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Higher CAPEX/OPEX (gas)</a:t>
                      </a:r>
                    </a:p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Distributing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EEG funds (electricity)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PIJL-RECHTS 7"/>
          <p:cNvSpPr/>
          <p:nvPr/>
        </p:nvSpPr>
        <p:spPr>
          <a:xfrm>
            <a:off x="1777034" y="3724095"/>
            <a:ext cx="405442" cy="20703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1765540" y="4638109"/>
            <a:ext cx="405442" cy="20703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5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Convergence scenarios: some results (2)</a:t>
            </a:r>
            <a:endParaRPr lang="en-GB" sz="3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407294"/>
              </p:ext>
            </p:extLst>
          </p:nvPr>
        </p:nvGraphicFramePr>
        <p:xfrm>
          <a:off x="618376" y="1316735"/>
          <a:ext cx="8182724" cy="5092136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1588616"/>
                <a:gridCol w="3107446"/>
                <a:gridCol w="3486662"/>
              </a:tblGrid>
              <a:tr h="343662">
                <a:tc>
                  <a:txBody>
                    <a:bodyPr/>
                    <a:lstStyle/>
                    <a:p>
                      <a:endParaRPr lang="en-GB" sz="16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German Regime</a:t>
                      </a:r>
                      <a:endParaRPr lang="en-GB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Dutch</a:t>
                      </a:r>
                      <a:r>
                        <a:rPr lang="en-GB" sz="1600" baseline="0" noProof="0" dirty="0" smtClean="0"/>
                        <a:t> Regime</a:t>
                      </a:r>
                      <a:endParaRPr lang="en-GB" sz="1600" noProof="0" dirty="0"/>
                    </a:p>
                  </a:txBody>
                  <a:tcPr/>
                </a:tc>
              </a:tr>
              <a:tr h="328041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1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End users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</a:tr>
              <a:tr h="562356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Electricity / </a:t>
                      </a:r>
                      <a:b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</a:br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CHP producers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single biomethane end-use option available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Multiple options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31781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Industry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Administrative co-firing not possible under EU ETS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noProof="0" dirty="0"/>
                    </a:p>
                  </a:txBody>
                  <a:tcPr/>
                </a:tc>
              </a:tr>
              <a:tr h="796671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Transport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Monthly switching between feed-in and quota blending schemes possible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scheme switching flexibility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9354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Households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8041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1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Indirect stakeholders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noProof="0" dirty="0"/>
                    </a:p>
                  </a:txBody>
                  <a:tcPr/>
                </a:tc>
              </a:tr>
              <a:tr h="562356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Investors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Longer-term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and more robust funding scheme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Higher project development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risks (subsidy not certain)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96671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Tax payers / energy users (society)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Society pays for biomethane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support via electricity ‘</a:t>
                      </a:r>
                      <a:r>
                        <a:rPr lang="en-GB" sz="1600" baseline="0" noProof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Umlage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’ and higher gas transport costs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Society pays via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levy on natural gas and electricity consumption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6786"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Government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Low control over total budget and allocation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More control over</a:t>
                      </a:r>
                      <a:r>
                        <a:rPr lang="en-GB" sz="1600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total budget and allocation</a:t>
                      </a:r>
                      <a:endParaRPr lang="en-GB" sz="1600" noProof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INTERREG </a:t>
            </a:r>
            <a:r>
              <a:rPr lang="en-US" dirty="0" err="1" smtClean="0"/>
              <a:t>IVa</a:t>
            </a:r>
            <a:r>
              <a:rPr lang="en-US" dirty="0" smtClean="0"/>
              <a:t> </a:t>
            </a:r>
            <a:r>
              <a:rPr lang="en-US" dirty="0" err="1" smtClean="0"/>
              <a:t>Groen</a:t>
            </a:r>
            <a:r>
              <a:rPr lang="en-US" dirty="0" smtClean="0"/>
              <a:t> gas - level playing field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PIJL-RECHTS 6"/>
          <p:cNvSpPr/>
          <p:nvPr/>
        </p:nvSpPr>
        <p:spPr>
          <a:xfrm>
            <a:off x="1785660" y="4531343"/>
            <a:ext cx="405442" cy="20703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484522" y="1380226"/>
            <a:ext cx="1492370" cy="27440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1791418" y="5179920"/>
            <a:ext cx="405442" cy="20703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2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Impacts of full </a:t>
            </a:r>
            <a:r>
              <a:rPr lang="nl-NL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convergence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Market efficiency (</a:t>
            </a:r>
            <a:r>
              <a:rPr lang="nl-NL" sz="2400" dirty="0" smtClean="0">
                <a:solidFill>
                  <a:srgbClr val="FF0000"/>
                </a:solidFill>
              </a:rPr>
              <a:t>+</a:t>
            </a:r>
            <a:r>
              <a:rPr lang="nl-N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Less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institutional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competition</a:t>
            </a:r>
          </a:p>
          <a:p>
            <a:pPr lvl="1"/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More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leveled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playing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field</a:t>
            </a:r>
          </a:p>
          <a:p>
            <a:r>
              <a:rPr lang="nl-N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Cross border </a:t>
            </a:r>
            <a:r>
              <a:rPr lang="nl-NL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trade</a:t>
            </a:r>
            <a:endParaRPr lang="nl-NL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Raw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materials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nl-NL" sz="1600" dirty="0" smtClean="0">
                <a:solidFill>
                  <a:srgbClr val="FF0000"/>
                </a:solidFill>
              </a:rPr>
              <a:t>-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Biomethane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certificates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trade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nl-NL" sz="1600" dirty="0" smtClean="0">
                <a:solidFill>
                  <a:srgbClr val="FF0000"/>
                </a:solidFill>
              </a:rPr>
              <a:t>+ NL / - DE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r>
              <a:rPr lang="nl-NL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Distributional</a:t>
            </a:r>
            <a:r>
              <a:rPr lang="nl-N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impacts (</a:t>
            </a:r>
            <a:r>
              <a:rPr lang="el-G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Δ</a:t>
            </a:r>
            <a:r>
              <a:rPr lang="nl-NL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Allocating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risk,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costs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and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responsibilities</a:t>
            </a:r>
            <a:endParaRPr lang="nl-NL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NL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Transitional</a:t>
            </a:r>
            <a:r>
              <a:rPr lang="nl-NL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impacts </a:t>
            </a:r>
            <a:r>
              <a:rPr lang="nl-NL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Δ</a:t>
            </a:r>
            <a:r>
              <a:rPr lang="nl-NL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‘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old</a:t>
            </a:r>
            <a:r>
              <a:rPr lang="nl-NL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’ and ‘new’ regime </a:t>
            </a:r>
            <a:r>
              <a:rPr lang="nl-NL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projects</a:t>
            </a:r>
            <a:endParaRPr lang="nl-NL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85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Distributional impacts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549401"/>
            <a:ext cx="8124826" cy="4627562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Amongst biomethane producers and network operators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Investment burden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Balancing responsibility</a:t>
            </a:r>
          </a:p>
          <a:p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collecting and distributing funds for </a:t>
            </a:r>
            <a:r>
              <a:rPr lang="en-GB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biomethane</a:t>
            </a: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activities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NL – levy for gas / electricity users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 – EEG </a:t>
            </a:r>
            <a:r>
              <a:rPr lang="en-GB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Umlage</a:t>
            </a:r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electricity and gas transport tariffs</a:t>
            </a:r>
          </a:p>
          <a:p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Project development risk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NL – all permitting and planning without certainty of subsidy</a:t>
            </a:r>
          </a:p>
          <a:p>
            <a:pPr lvl="1"/>
            <a:r>
              <a:rPr lang="en-GB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 – certainty of subsidy</a:t>
            </a:r>
          </a:p>
          <a:p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35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Transitional impacts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485709"/>
            <a:ext cx="7886700" cy="1837453"/>
          </a:xfrm>
        </p:spPr>
        <p:txBody>
          <a:bodyPr>
            <a:normAutofit/>
          </a:bodyPr>
          <a:lstStyle/>
          <a:p>
            <a:r>
              <a:rPr lang="en-GB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Convergence transition will results in:</a:t>
            </a:r>
          </a:p>
          <a:p>
            <a:pPr lvl="1"/>
            <a:r>
              <a:rPr lang="en-GB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Higher transaction costs for operating 2 regimes</a:t>
            </a:r>
          </a:p>
          <a:p>
            <a:pPr lvl="1"/>
            <a:r>
              <a:rPr lang="en-GB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Min. 12 to 20 years transitional period or existing facilities need to be compensated</a:t>
            </a: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INTERREG IVa Groen gas - level playing field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3A09C-679F-49E5-9F3A-D29A034CA86F}" type="slidenum">
              <a:rPr lang="en-GB" smtClean="0"/>
              <a:pPr/>
              <a:t>9</a:t>
            </a:fld>
            <a:endParaRPr lang="en-GB"/>
          </a:p>
        </p:txBody>
      </p:sp>
      <p:grpSp>
        <p:nvGrpSpPr>
          <p:cNvPr id="30" name="Groep 29"/>
          <p:cNvGrpSpPr/>
          <p:nvPr/>
        </p:nvGrpSpPr>
        <p:grpSpPr>
          <a:xfrm>
            <a:off x="1035216" y="1664936"/>
            <a:ext cx="6366258" cy="2492976"/>
            <a:chOff x="1035216" y="1363026"/>
            <a:chExt cx="6366258" cy="2492976"/>
          </a:xfrm>
        </p:grpSpPr>
        <p:grpSp>
          <p:nvGrpSpPr>
            <p:cNvPr id="28" name="Groep 27"/>
            <p:cNvGrpSpPr/>
            <p:nvPr/>
          </p:nvGrpSpPr>
          <p:grpSpPr>
            <a:xfrm>
              <a:off x="1190477" y="1396433"/>
              <a:ext cx="6210997" cy="2459569"/>
              <a:chOff x="1337119" y="1258417"/>
              <a:chExt cx="6210997" cy="2459569"/>
            </a:xfrm>
          </p:grpSpPr>
          <p:grpSp>
            <p:nvGrpSpPr>
              <p:cNvPr id="15" name="Groep 14"/>
              <p:cNvGrpSpPr/>
              <p:nvPr/>
            </p:nvGrpSpPr>
            <p:grpSpPr>
              <a:xfrm>
                <a:off x="1337119" y="1319822"/>
                <a:ext cx="6041380" cy="2398164"/>
                <a:chOff x="1854679" y="1319822"/>
                <a:chExt cx="6041380" cy="2398164"/>
              </a:xfrm>
            </p:grpSpPr>
            <p:cxnSp>
              <p:nvCxnSpPr>
                <p:cNvPr id="7" name="Rechte verbindingslijn 6"/>
                <p:cNvCxnSpPr/>
                <p:nvPr/>
              </p:nvCxnSpPr>
              <p:spPr>
                <a:xfrm>
                  <a:off x="1854679" y="1906438"/>
                  <a:ext cx="6021238" cy="8626"/>
                </a:xfrm>
                <a:prstGeom prst="line">
                  <a:avLst/>
                </a:prstGeom>
                <a:ln w="19050">
                  <a:solidFill>
                    <a:srgbClr val="00865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Rechte verbindingslijn 8"/>
                <p:cNvCxnSpPr/>
                <p:nvPr/>
              </p:nvCxnSpPr>
              <p:spPr>
                <a:xfrm>
                  <a:off x="1860437" y="2498764"/>
                  <a:ext cx="6021238" cy="8626"/>
                </a:xfrm>
                <a:prstGeom prst="line">
                  <a:avLst/>
                </a:prstGeom>
                <a:ln w="19050">
                  <a:solidFill>
                    <a:srgbClr val="00865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Rechte verbindingslijn 9"/>
                <p:cNvCxnSpPr/>
                <p:nvPr/>
              </p:nvCxnSpPr>
              <p:spPr>
                <a:xfrm>
                  <a:off x="1874821" y="3125594"/>
                  <a:ext cx="6021238" cy="8626"/>
                </a:xfrm>
                <a:prstGeom prst="line">
                  <a:avLst/>
                </a:prstGeom>
                <a:ln w="19050">
                  <a:solidFill>
                    <a:srgbClr val="00865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Rechte verbindingslijn 10"/>
                <p:cNvCxnSpPr/>
                <p:nvPr/>
              </p:nvCxnSpPr>
              <p:spPr>
                <a:xfrm flipH="1">
                  <a:off x="3209026" y="1348576"/>
                  <a:ext cx="11509" cy="2369410"/>
                </a:xfrm>
                <a:prstGeom prst="line">
                  <a:avLst/>
                </a:prstGeom>
                <a:ln w="19050">
                  <a:solidFill>
                    <a:srgbClr val="00865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echte verbindingslijn 12"/>
                <p:cNvCxnSpPr/>
                <p:nvPr/>
              </p:nvCxnSpPr>
              <p:spPr>
                <a:xfrm flipH="1">
                  <a:off x="4810664" y="1319822"/>
                  <a:ext cx="11509" cy="2369410"/>
                </a:xfrm>
                <a:prstGeom prst="line">
                  <a:avLst/>
                </a:prstGeom>
                <a:ln w="19050">
                  <a:solidFill>
                    <a:srgbClr val="00865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Rechte verbindingslijn 13"/>
                <p:cNvCxnSpPr/>
                <p:nvPr/>
              </p:nvCxnSpPr>
              <p:spPr>
                <a:xfrm flipH="1">
                  <a:off x="6397929" y="1328448"/>
                  <a:ext cx="11509" cy="2369410"/>
                </a:xfrm>
                <a:prstGeom prst="line">
                  <a:avLst/>
                </a:prstGeom>
                <a:ln w="19050">
                  <a:solidFill>
                    <a:srgbClr val="00865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" name="Tekstvak 15"/>
              <p:cNvSpPr txBox="1"/>
              <p:nvPr/>
            </p:nvSpPr>
            <p:spPr>
              <a:xfrm>
                <a:off x="1535503" y="2001328"/>
                <a:ext cx="957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NL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7" name="Tekstvak 16"/>
              <p:cNvSpPr txBox="1"/>
              <p:nvPr/>
            </p:nvSpPr>
            <p:spPr>
              <a:xfrm>
                <a:off x="1549887" y="2645410"/>
                <a:ext cx="957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DE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9" name="Tekstvak 18"/>
              <p:cNvSpPr txBox="1"/>
              <p:nvPr/>
            </p:nvSpPr>
            <p:spPr>
              <a:xfrm>
                <a:off x="2719255" y="1264886"/>
                <a:ext cx="155567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Old regime installations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0" name="Tekstvak 19"/>
              <p:cNvSpPr txBox="1"/>
              <p:nvPr/>
            </p:nvSpPr>
            <p:spPr>
              <a:xfrm>
                <a:off x="4313165" y="1258417"/>
                <a:ext cx="155567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New regime installations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1" name="Tekstvak 20"/>
              <p:cNvSpPr txBox="1"/>
              <p:nvPr/>
            </p:nvSpPr>
            <p:spPr>
              <a:xfrm>
                <a:off x="5840043" y="1535540"/>
                <a:ext cx="17080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Old adopt new?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2" name="Tekstvak 21"/>
              <p:cNvSpPr txBox="1"/>
              <p:nvPr/>
            </p:nvSpPr>
            <p:spPr>
              <a:xfrm>
                <a:off x="2725904" y="2018619"/>
                <a:ext cx="15556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-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3" name="Tekstvak 22"/>
              <p:cNvSpPr txBox="1"/>
              <p:nvPr/>
            </p:nvSpPr>
            <p:spPr>
              <a:xfrm>
                <a:off x="4318846" y="2015751"/>
                <a:ext cx="15556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+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4" name="Tekstvak 23"/>
              <p:cNvSpPr txBox="1"/>
              <p:nvPr/>
            </p:nvSpPr>
            <p:spPr>
              <a:xfrm>
                <a:off x="5880297" y="2024370"/>
                <a:ext cx="15556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+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5" name="Tekstvak 24"/>
              <p:cNvSpPr txBox="1"/>
              <p:nvPr/>
            </p:nvSpPr>
            <p:spPr>
              <a:xfrm>
                <a:off x="2740288" y="2645449"/>
                <a:ext cx="15556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+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6" name="Tekstvak 25"/>
              <p:cNvSpPr txBox="1"/>
              <p:nvPr/>
            </p:nvSpPr>
            <p:spPr>
              <a:xfrm>
                <a:off x="4333230" y="2642581"/>
                <a:ext cx="15556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-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7" name="Tekstvak 26"/>
              <p:cNvSpPr txBox="1"/>
              <p:nvPr/>
            </p:nvSpPr>
            <p:spPr>
              <a:xfrm>
                <a:off x="5894681" y="2651200"/>
                <a:ext cx="15556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-</a:t>
                </a:r>
                <a:endParaRPr lang="nl-NL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29" name="Tekstvak 28"/>
            <p:cNvSpPr txBox="1"/>
            <p:nvPr/>
          </p:nvSpPr>
          <p:spPr>
            <a:xfrm>
              <a:off x="1035216" y="1363026"/>
              <a:ext cx="1555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Installation competition</a:t>
              </a:r>
              <a:endParaRPr lang="nl-NL" b="1" i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83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reg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apport">
      <a:majorFont>
        <a:latin typeface="Garamond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rreg theme" id="{8BFFBF41-EDC8-4942-8055-450BEA679EC1}" vid="{F550E4B3-2750-44DF-ABB5-E3814CF268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Interreg theme</Template>
  <TotalTime>5482</TotalTime>
  <Words>1239</Words>
  <Application>Microsoft Office PowerPoint</Application>
  <PresentationFormat>Diavoorstelling (4:3)</PresentationFormat>
  <Paragraphs>260</Paragraphs>
  <Slides>13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Interreg theme</vt:lpstr>
      <vt:lpstr>“A level playing field for the European biogas and green gas markets”</vt:lpstr>
      <vt:lpstr>Project background</vt:lpstr>
      <vt:lpstr>National differences (overview)</vt:lpstr>
      <vt:lpstr>Convergence framework</vt:lpstr>
      <vt:lpstr>Convergence scenarios: some results (1)</vt:lpstr>
      <vt:lpstr>Convergence scenarios: some results (2)</vt:lpstr>
      <vt:lpstr>Impacts of full convergence</vt:lpstr>
      <vt:lpstr>Distributional impacts</vt:lpstr>
      <vt:lpstr>Transitional impacts</vt:lpstr>
      <vt:lpstr>Limitations of convergence analysis</vt:lpstr>
      <vt:lpstr>Towards demand-side incentives</vt:lpstr>
      <vt:lpstr>Alternatives to feed-in schemes?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 level playing field for the European biogas and green gas markets”</dc:title>
  <dc:creator>Erwin Hofman</dc:creator>
  <cp:lastModifiedBy>Mijke Vlasveld</cp:lastModifiedBy>
  <cp:revision>338</cp:revision>
  <dcterms:created xsi:type="dcterms:W3CDTF">2014-06-02T10:20:40Z</dcterms:created>
  <dcterms:modified xsi:type="dcterms:W3CDTF">2015-02-02T13:36:00Z</dcterms:modified>
</cp:coreProperties>
</file>